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0" r:id="rId3"/>
    <p:sldId id="257" r:id="rId4"/>
    <p:sldId id="258" r:id="rId5"/>
    <p:sldId id="259" r:id="rId6"/>
    <p:sldId id="260" r:id="rId7"/>
    <p:sldId id="261" r:id="rId8"/>
    <p:sldId id="279" r:id="rId9"/>
    <p:sldId id="264" r:id="rId10"/>
    <p:sldId id="270" r:id="rId11"/>
    <p:sldId id="269" r:id="rId12"/>
    <p:sldId id="272" r:id="rId13"/>
    <p:sldId id="271" r:id="rId14"/>
    <p:sldId id="263" r:id="rId15"/>
    <p:sldId id="273" r:id="rId16"/>
    <p:sldId id="274" r:id="rId17"/>
    <p:sldId id="275" r:id="rId18"/>
    <p:sldId id="276" r:id="rId19"/>
    <p:sldId id="277" r:id="rId20"/>
    <p:sldId id="28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es, Randy" initials="JR" lastIdx="1" clrIdx="0">
    <p:extLst>
      <p:ext uri="{19B8F6BF-5375-455C-9EA6-DF929625EA0E}">
        <p15:presenceInfo xmlns:p15="http://schemas.microsoft.com/office/powerpoint/2012/main" userId="Jones, Rand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2" autoAdjust="0"/>
    <p:restoredTop sz="86953" autoAdjust="0"/>
  </p:normalViewPr>
  <p:slideViewPr>
    <p:cSldViewPr snapToGrid="0" snapToObjects="1">
      <p:cViewPr varScale="1">
        <p:scale>
          <a:sx n="95" d="100"/>
          <a:sy n="95" d="100"/>
        </p:scale>
        <p:origin x="882" y="96"/>
      </p:cViewPr>
      <p:guideLst>
        <p:guide orient="horz" pos="2304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4" d="100"/>
          <a:sy n="94" d="100"/>
        </p:scale>
        <p:origin x="375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389B57-AC87-4FD2-BAFE-8A4D4871EAD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FB5882-56D5-421B-B8FD-8C4C975879A6}">
      <dgm:prSet phldrT="[Text]"/>
      <dgm:spPr/>
      <dgm:t>
        <a:bodyPr/>
        <a:lstStyle/>
        <a:p>
          <a:pPr algn="ctr">
            <a:buNone/>
          </a:pPr>
          <a:r>
            <a:rPr lang="en-US" dirty="0"/>
            <a:t>Descriptive</a:t>
          </a:r>
        </a:p>
      </dgm:t>
    </dgm:pt>
    <dgm:pt modelId="{0FB22670-A9F5-41A4-8ABF-EA0219723DA9}" type="parTrans" cxnId="{93026737-4772-4658-B4BC-6C1168038FAE}">
      <dgm:prSet/>
      <dgm:spPr/>
      <dgm:t>
        <a:bodyPr/>
        <a:lstStyle/>
        <a:p>
          <a:endParaRPr lang="en-US"/>
        </a:p>
      </dgm:t>
    </dgm:pt>
    <dgm:pt modelId="{59DD97D5-DB0F-47D5-A55D-99593D21EE3A}" type="sibTrans" cxnId="{93026737-4772-4658-B4BC-6C1168038FAE}">
      <dgm:prSet/>
      <dgm:spPr/>
      <dgm:t>
        <a:bodyPr/>
        <a:lstStyle/>
        <a:p>
          <a:endParaRPr lang="en-US"/>
        </a:p>
      </dgm:t>
    </dgm:pt>
    <dgm:pt modelId="{F3B7976C-A465-4C41-B5E9-C16E337ABEF3}">
      <dgm:prSet phldrT="[Text]"/>
      <dgm:spPr/>
      <dgm:t>
        <a:bodyPr/>
        <a:lstStyle/>
        <a:p>
          <a:pPr algn="ctr">
            <a:buNone/>
          </a:pPr>
          <a:r>
            <a:rPr lang="en-US" dirty="0"/>
            <a:t>What happened?</a:t>
          </a:r>
        </a:p>
      </dgm:t>
    </dgm:pt>
    <dgm:pt modelId="{81EAA755-73BC-48A6-9AB8-1C6E9EECA9CF}" type="parTrans" cxnId="{FD9C3690-A046-436F-B102-7E60F7F22904}">
      <dgm:prSet/>
      <dgm:spPr/>
      <dgm:t>
        <a:bodyPr/>
        <a:lstStyle/>
        <a:p>
          <a:endParaRPr lang="en-US"/>
        </a:p>
      </dgm:t>
    </dgm:pt>
    <dgm:pt modelId="{A3FBC639-283F-4E5E-8792-D523401578DA}" type="sibTrans" cxnId="{FD9C3690-A046-436F-B102-7E60F7F22904}">
      <dgm:prSet/>
      <dgm:spPr/>
      <dgm:t>
        <a:bodyPr/>
        <a:lstStyle/>
        <a:p>
          <a:endParaRPr lang="en-US"/>
        </a:p>
      </dgm:t>
    </dgm:pt>
    <dgm:pt modelId="{0992CD1E-E310-41C0-8F1F-84365DF68303}">
      <dgm:prSet phldrT="[Text]"/>
      <dgm:spPr/>
      <dgm:t>
        <a:bodyPr/>
        <a:lstStyle/>
        <a:p>
          <a:pPr algn="ctr">
            <a:buNone/>
          </a:pPr>
          <a:r>
            <a:rPr lang="en-US" dirty="0"/>
            <a:t>Diagnostic</a:t>
          </a:r>
        </a:p>
      </dgm:t>
    </dgm:pt>
    <dgm:pt modelId="{AA8B14B8-65BD-414F-A13B-7CA7106B1D62}" type="parTrans" cxnId="{A7D4FA17-18D1-4845-9F7B-03381ED56BD3}">
      <dgm:prSet/>
      <dgm:spPr/>
      <dgm:t>
        <a:bodyPr/>
        <a:lstStyle/>
        <a:p>
          <a:endParaRPr lang="en-US"/>
        </a:p>
      </dgm:t>
    </dgm:pt>
    <dgm:pt modelId="{BD6069DB-8F7F-43A4-9C48-44C5736EEF79}" type="sibTrans" cxnId="{A7D4FA17-18D1-4845-9F7B-03381ED56BD3}">
      <dgm:prSet/>
      <dgm:spPr/>
      <dgm:t>
        <a:bodyPr/>
        <a:lstStyle/>
        <a:p>
          <a:endParaRPr lang="en-US"/>
        </a:p>
      </dgm:t>
    </dgm:pt>
    <dgm:pt modelId="{ADBB8C79-791F-43A6-AB5D-14A4FB5F6213}">
      <dgm:prSet phldrT="[Text]"/>
      <dgm:spPr/>
      <dgm:t>
        <a:bodyPr/>
        <a:lstStyle/>
        <a:p>
          <a:pPr algn="ctr">
            <a:buNone/>
          </a:pPr>
          <a:r>
            <a:rPr lang="en-US" dirty="0"/>
            <a:t>Why did it happen?</a:t>
          </a:r>
        </a:p>
      </dgm:t>
    </dgm:pt>
    <dgm:pt modelId="{AE35BC6D-66EE-49FD-9C43-BC47F5022165}" type="parTrans" cxnId="{A67B631C-3282-4FC0-9B91-4156634FF8F6}">
      <dgm:prSet/>
      <dgm:spPr/>
      <dgm:t>
        <a:bodyPr/>
        <a:lstStyle/>
        <a:p>
          <a:endParaRPr lang="en-US"/>
        </a:p>
      </dgm:t>
    </dgm:pt>
    <dgm:pt modelId="{37CB50CB-6DDE-47FA-95DA-E44B728151C2}" type="sibTrans" cxnId="{A67B631C-3282-4FC0-9B91-4156634FF8F6}">
      <dgm:prSet/>
      <dgm:spPr/>
      <dgm:t>
        <a:bodyPr/>
        <a:lstStyle/>
        <a:p>
          <a:endParaRPr lang="en-US"/>
        </a:p>
      </dgm:t>
    </dgm:pt>
    <dgm:pt modelId="{4DBD0162-FC7B-45C1-8CE3-9A2F512D997E}">
      <dgm:prSet phldrT="[Text]"/>
      <dgm:spPr/>
      <dgm:t>
        <a:bodyPr/>
        <a:lstStyle/>
        <a:p>
          <a:pPr algn="ctr">
            <a:buNone/>
          </a:pPr>
          <a:r>
            <a:rPr lang="en-US" dirty="0"/>
            <a:t>Predictive</a:t>
          </a:r>
        </a:p>
      </dgm:t>
    </dgm:pt>
    <dgm:pt modelId="{F0A75009-A689-4A24-A95D-9E5C65EC068E}" type="parTrans" cxnId="{DE36C791-87D1-40F7-8031-3C5074AEB9AB}">
      <dgm:prSet/>
      <dgm:spPr/>
      <dgm:t>
        <a:bodyPr/>
        <a:lstStyle/>
        <a:p>
          <a:endParaRPr lang="en-US"/>
        </a:p>
      </dgm:t>
    </dgm:pt>
    <dgm:pt modelId="{307C0190-2CA7-4DFC-9BE5-A5E61C4B1D00}" type="sibTrans" cxnId="{DE36C791-87D1-40F7-8031-3C5074AEB9AB}">
      <dgm:prSet/>
      <dgm:spPr/>
      <dgm:t>
        <a:bodyPr/>
        <a:lstStyle/>
        <a:p>
          <a:endParaRPr lang="en-US"/>
        </a:p>
      </dgm:t>
    </dgm:pt>
    <dgm:pt modelId="{9741718C-75D1-4769-8960-2F570BA4B353}">
      <dgm:prSet phldrT="[Text]"/>
      <dgm:spPr/>
      <dgm:t>
        <a:bodyPr/>
        <a:lstStyle/>
        <a:p>
          <a:pPr algn="ctr">
            <a:buNone/>
          </a:pPr>
          <a:r>
            <a:rPr lang="en-US" dirty="0"/>
            <a:t>What will happen?</a:t>
          </a:r>
        </a:p>
      </dgm:t>
    </dgm:pt>
    <dgm:pt modelId="{C0C8C8AC-7596-4232-8FBC-50EA84E5089F}" type="parTrans" cxnId="{7A2E947E-D2BF-4A6B-9059-9532E27F9027}">
      <dgm:prSet/>
      <dgm:spPr/>
      <dgm:t>
        <a:bodyPr/>
        <a:lstStyle/>
        <a:p>
          <a:endParaRPr lang="en-US"/>
        </a:p>
      </dgm:t>
    </dgm:pt>
    <dgm:pt modelId="{F774843A-6D97-45C1-A585-DF751602CE6B}" type="sibTrans" cxnId="{7A2E947E-D2BF-4A6B-9059-9532E27F9027}">
      <dgm:prSet/>
      <dgm:spPr/>
      <dgm:t>
        <a:bodyPr/>
        <a:lstStyle/>
        <a:p>
          <a:endParaRPr lang="en-US"/>
        </a:p>
      </dgm:t>
    </dgm:pt>
    <dgm:pt modelId="{6204A537-6859-431B-887E-AFF4ADCBBCEC}">
      <dgm:prSet phldrT="[Text]"/>
      <dgm:spPr/>
      <dgm:t>
        <a:bodyPr/>
        <a:lstStyle/>
        <a:p>
          <a:pPr algn="ctr">
            <a:buNone/>
          </a:pPr>
          <a:r>
            <a:rPr lang="en-US" dirty="0"/>
            <a:t>Prescriptive</a:t>
          </a:r>
        </a:p>
      </dgm:t>
    </dgm:pt>
    <dgm:pt modelId="{EE01E006-0733-403F-912A-1D25BD793527}" type="parTrans" cxnId="{10CBEB8D-6783-4E25-8691-42E5AD1338D1}">
      <dgm:prSet/>
      <dgm:spPr/>
      <dgm:t>
        <a:bodyPr/>
        <a:lstStyle/>
        <a:p>
          <a:endParaRPr lang="en-US"/>
        </a:p>
      </dgm:t>
    </dgm:pt>
    <dgm:pt modelId="{2838D412-B662-4BC2-BEDC-0C269B805A12}" type="sibTrans" cxnId="{10CBEB8D-6783-4E25-8691-42E5AD1338D1}">
      <dgm:prSet/>
      <dgm:spPr/>
      <dgm:t>
        <a:bodyPr/>
        <a:lstStyle/>
        <a:p>
          <a:endParaRPr lang="en-US"/>
        </a:p>
      </dgm:t>
    </dgm:pt>
    <dgm:pt modelId="{E554401F-F22C-482A-A3C0-2A9F77627652}">
      <dgm:prSet phldrT="[Text]"/>
      <dgm:spPr/>
      <dgm:t>
        <a:bodyPr/>
        <a:lstStyle/>
        <a:p>
          <a:pPr algn="ctr">
            <a:buNone/>
          </a:pPr>
          <a:r>
            <a:rPr lang="en-US" dirty="0"/>
            <a:t>What should we do?</a:t>
          </a:r>
        </a:p>
      </dgm:t>
    </dgm:pt>
    <dgm:pt modelId="{557FADA3-4990-41E1-8053-C66A7F18CFF6}" type="parTrans" cxnId="{BDE7FE7D-C6B1-4B02-B870-3F73D462E3D6}">
      <dgm:prSet/>
      <dgm:spPr/>
      <dgm:t>
        <a:bodyPr/>
        <a:lstStyle/>
        <a:p>
          <a:endParaRPr lang="en-US"/>
        </a:p>
      </dgm:t>
    </dgm:pt>
    <dgm:pt modelId="{D90BFCAE-1EC2-4C79-A50E-276DAF60D46F}" type="sibTrans" cxnId="{BDE7FE7D-C6B1-4B02-B870-3F73D462E3D6}">
      <dgm:prSet/>
      <dgm:spPr/>
      <dgm:t>
        <a:bodyPr/>
        <a:lstStyle/>
        <a:p>
          <a:endParaRPr lang="en-US"/>
        </a:p>
      </dgm:t>
    </dgm:pt>
    <dgm:pt modelId="{0BAF8D5B-EFF7-4B47-AB39-11B7827989DD}" type="pres">
      <dgm:prSet presAssocID="{6B389B57-AC87-4FD2-BAFE-8A4D4871EAD4}" presName="Name0" presStyleCnt="0">
        <dgm:presLayoutVars>
          <dgm:dir/>
          <dgm:resizeHandles val="exact"/>
        </dgm:presLayoutVars>
      </dgm:prSet>
      <dgm:spPr/>
    </dgm:pt>
    <dgm:pt modelId="{A56D638C-55EF-4DFB-9626-A6C86A89A7CA}" type="pres">
      <dgm:prSet presAssocID="{6FFB5882-56D5-421B-B8FD-8C4C975879A6}" presName="node" presStyleLbl="node1" presStyleIdx="0" presStyleCnt="4">
        <dgm:presLayoutVars>
          <dgm:bulletEnabled val="1"/>
        </dgm:presLayoutVars>
      </dgm:prSet>
      <dgm:spPr/>
    </dgm:pt>
    <dgm:pt modelId="{0FD5BEC3-6420-4B84-A9CF-7BB3548FBDCA}" type="pres">
      <dgm:prSet presAssocID="{59DD97D5-DB0F-47D5-A55D-99593D21EE3A}" presName="sibTrans" presStyleLbl="sibTrans2D1" presStyleIdx="0" presStyleCnt="3"/>
      <dgm:spPr/>
    </dgm:pt>
    <dgm:pt modelId="{850A96C0-7ADF-4337-89BC-5C4D4C0EC689}" type="pres">
      <dgm:prSet presAssocID="{59DD97D5-DB0F-47D5-A55D-99593D21EE3A}" presName="connectorText" presStyleLbl="sibTrans2D1" presStyleIdx="0" presStyleCnt="3"/>
      <dgm:spPr/>
    </dgm:pt>
    <dgm:pt modelId="{0A0979C8-A98A-46EF-B2D1-97E47B1DEB11}" type="pres">
      <dgm:prSet presAssocID="{0992CD1E-E310-41C0-8F1F-84365DF68303}" presName="node" presStyleLbl="node1" presStyleIdx="1" presStyleCnt="4">
        <dgm:presLayoutVars>
          <dgm:bulletEnabled val="1"/>
        </dgm:presLayoutVars>
      </dgm:prSet>
      <dgm:spPr/>
    </dgm:pt>
    <dgm:pt modelId="{A5AC0CC8-58ED-4B7B-990A-F559EE05BF8E}" type="pres">
      <dgm:prSet presAssocID="{BD6069DB-8F7F-43A4-9C48-44C5736EEF79}" presName="sibTrans" presStyleLbl="sibTrans2D1" presStyleIdx="1" presStyleCnt="3"/>
      <dgm:spPr/>
    </dgm:pt>
    <dgm:pt modelId="{681CFB1B-3D70-4F4E-8526-96CFECE9C214}" type="pres">
      <dgm:prSet presAssocID="{BD6069DB-8F7F-43A4-9C48-44C5736EEF79}" presName="connectorText" presStyleLbl="sibTrans2D1" presStyleIdx="1" presStyleCnt="3"/>
      <dgm:spPr/>
    </dgm:pt>
    <dgm:pt modelId="{7F98E52B-207B-435F-9F78-4C8E499C0E97}" type="pres">
      <dgm:prSet presAssocID="{4DBD0162-FC7B-45C1-8CE3-9A2F512D997E}" presName="node" presStyleLbl="node1" presStyleIdx="2" presStyleCnt="4">
        <dgm:presLayoutVars>
          <dgm:bulletEnabled val="1"/>
        </dgm:presLayoutVars>
      </dgm:prSet>
      <dgm:spPr/>
    </dgm:pt>
    <dgm:pt modelId="{9760DA86-308D-43D9-8FF9-E012595A0ABA}" type="pres">
      <dgm:prSet presAssocID="{307C0190-2CA7-4DFC-9BE5-A5E61C4B1D00}" presName="sibTrans" presStyleLbl="sibTrans2D1" presStyleIdx="2" presStyleCnt="3"/>
      <dgm:spPr/>
    </dgm:pt>
    <dgm:pt modelId="{026D6E7C-6EA9-4293-8F5B-3AE955B14099}" type="pres">
      <dgm:prSet presAssocID="{307C0190-2CA7-4DFC-9BE5-A5E61C4B1D00}" presName="connectorText" presStyleLbl="sibTrans2D1" presStyleIdx="2" presStyleCnt="3"/>
      <dgm:spPr/>
    </dgm:pt>
    <dgm:pt modelId="{26AD94A2-D584-43BF-9353-D47B2E19A447}" type="pres">
      <dgm:prSet presAssocID="{6204A537-6859-431B-887E-AFF4ADCBBCEC}" presName="node" presStyleLbl="node1" presStyleIdx="3" presStyleCnt="4">
        <dgm:presLayoutVars>
          <dgm:bulletEnabled val="1"/>
        </dgm:presLayoutVars>
      </dgm:prSet>
      <dgm:spPr/>
    </dgm:pt>
  </dgm:ptLst>
  <dgm:cxnLst>
    <dgm:cxn modelId="{109EB404-26D5-42EB-AD33-0BE7472B39A0}" type="presOf" srcId="{4DBD0162-FC7B-45C1-8CE3-9A2F512D997E}" destId="{7F98E52B-207B-435F-9F78-4C8E499C0E97}" srcOrd="0" destOrd="0" presId="urn:microsoft.com/office/officeart/2005/8/layout/process1"/>
    <dgm:cxn modelId="{B39C8815-1E85-4941-B805-FA5853BCCA31}" type="presOf" srcId="{6204A537-6859-431B-887E-AFF4ADCBBCEC}" destId="{26AD94A2-D584-43BF-9353-D47B2E19A447}" srcOrd="0" destOrd="0" presId="urn:microsoft.com/office/officeart/2005/8/layout/process1"/>
    <dgm:cxn modelId="{A7D4FA17-18D1-4845-9F7B-03381ED56BD3}" srcId="{6B389B57-AC87-4FD2-BAFE-8A4D4871EAD4}" destId="{0992CD1E-E310-41C0-8F1F-84365DF68303}" srcOrd="1" destOrd="0" parTransId="{AA8B14B8-65BD-414F-A13B-7CA7106B1D62}" sibTransId="{BD6069DB-8F7F-43A4-9C48-44C5736EEF79}"/>
    <dgm:cxn modelId="{A67B631C-3282-4FC0-9B91-4156634FF8F6}" srcId="{0992CD1E-E310-41C0-8F1F-84365DF68303}" destId="{ADBB8C79-791F-43A6-AB5D-14A4FB5F6213}" srcOrd="0" destOrd="0" parTransId="{AE35BC6D-66EE-49FD-9C43-BC47F5022165}" sibTransId="{37CB50CB-6DDE-47FA-95DA-E44B728151C2}"/>
    <dgm:cxn modelId="{1F40ED24-8C1F-4992-B8B1-D003E8C0170B}" type="presOf" srcId="{BD6069DB-8F7F-43A4-9C48-44C5736EEF79}" destId="{681CFB1B-3D70-4F4E-8526-96CFECE9C214}" srcOrd="1" destOrd="0" presId="urn:microsoft.com/office/officeart/2005/8/layout/process1"/>
    <dgm:cxn modelId="{93026737-4772-4658-B4BC-6C1168038FAE}" srcId="{6B389B57-AC87-4FD2-BAFE-8A4D4871EAD4}" destId="{6FFB5882-56D5-421B-B8FD-8C4C975879A6}" srcOrd="0" destOrd="0" parTransId="{0FB22670-A9F5-41A4-8ABF-EA0219723DA9}" sibTransId="{59DD97D5-DB0F-47D5-A55D-99593D21EE3A}"/>
    <dgm:cxn modelId="{8CA3CA3B-BE2A-4E86-8ED2-36D795A079F7}" type="presOf" srcId="{ADBB8C79-791F-43A6-AB5D-14A4FB5F6213}" destId="{0A0979C8-A98A-46EF-B2D1-97E47B1DEB11}" srcOrd="0" destOrd="1" presId="urn:microsoft.com/office/officeart/2005/8/layout/process1"/>
    <dgm:cxn modelId="{8F7E0C3C-5BA3-460E-BDA4-868984BA3092}" type="presOf" srcId="{307C0190-2CA7-4DFC-9BE5-A5E61C4B1D00}" destId="{026D6E7C-6EA9-4293-8F5B-3AE955B14099}" srcOrd="1" destOrd="0" presId="urn:microsoft.com/office/officeart/2005/8/layout/process1"/>
    <dgm:cxn modelId="{EA356860-7544-41EF-A7CD-F1E2F646451F}" type="presOf" srcId="{59DD97D5-DB0F-47D5-A55D-99593D21EE3A}" destId="{850A96C0-7ADF-4337-89BC-5C4D4C0EC689}" srcOrd="1" destOrd="0" presId="urn:microsoft.com/office/officeart/2005/8/layout/process1"/>
    <dgm:cxn modelId="{4C6BA565-0A65-4BDB-8D49-FA0CC956D65C}" type="presOf" srcId="{59DD97D5-DB0F-47D5-A55D-99593D21EE3A}" destId="{0FD5BEC3-6420-4B84-A9CF-7BB3548FBDCA}" srcOrd="0" destOrd="0" presId="urn:microsoft.com/office/officeart/2005/8/layout/process1"/>
    <dgm:cxn modelId="{8BF9EF66-06C7-4DAA-B617-5FD0AE5D0620}" type="presOf" srcId="{0992CD1E-E310-41C0-8F1F-84365DF68303}" destId="{0A0979C8-A98A-46EF-B2D1-97E47B1DEB11}" srcOrd="0" destOrd="0" presId="urn:microsoft.com/office/officeart/2005/8/layout/process1"/>
    <dgm:cxn modelId="{5E564868-6C49-45EB-B79C-C86D393BA66B}" type="presOf" srcId="{E554401F-F22C-482A-A3C0-2A9F77627652}" destId="{26AD94A2-D584-43BF-9353-D47B2E19A447}" srcOrd="0" destOrd="1" presId="urn:microsoft.com/office/officeart/2005/8/layout/process1"/>
    <dgm:cxn modelId="{BDE7FE7D-C6B1-4B02-B870-3F73D462E3D6}" srcId="{6204A537-6859-431B-887E-AFF4ADCBBCEC}" destId="{E554401F-F22C-482A-A3C0-2A9F77627652}" srcOrd="0" destOrd="0" parTransId="{557FADA3-4990-41E1-8053-C66A7F18CFF6}" sibTransId="{D90BFCAE-1EC2-4C79-A50E-276DAF60D46F}"/>
    <dgm:cxn modelId="{7A2E947E-D2BF-4A6B-9059-9532E27F9027}" srcId="{4DBD0162-FC7B-45C1-8CE3-9A2F512D997E}" destId="{9741718C-75D1-4769-8960-2F570BA4B353}" srcOrd="0" destOrd="0" parTransId="{C0C8C8AC-7596-4232-8FBC-50EA84E5089F}" sibTransId="{F774843A-6D97-45C1-A585-DF751602CE6B}"/>
    <dgm:cxn modelId="{10CBEB8D-6783-4E25-8691-42E5AD1338D1}" srcId="{6B389B57-AC87-4FD2-BAFE-8A4D4871EAD4}" destId="{6204A537-6859-431B-887E-AFF4ADCBBCEC}" srcOrd="3" destOrd="0" parTransId="{EE01E006-0733-403F-912A-1D25BD793527}" sibTransId="{2838D412-B662-4BC2-BEDC-0C269B805A12}"/>
    <dgm:cxn modelId="{05FA0890-288B-4FBB-9CBB-48FCA2EA01BE}" type="presOf" srcId="{307C0190-2CA7-4DFC-9BE5-A5E61C4B1D00}" destId="{9760DA86-308D-43D9-8FF9-E012595A0ABA}" srcOrd="0" destOrd="0" presId="urn:microsoft.com/office/officeart/2005/8/layout/process1"/>
    <dgm:cxn modelId="{FD9C3690-A046-436F-B102-7E60F7F22904}" srcId="{6FFB5882-56D5-421B-B8FD-8C4C975879A6}" destId="{F3B7976C-A465-4C41-B5E9-C16E337ABEF3}" srcOrd="0" destOrd="0" parTransId="{81EAA755-73BC-48A6-9AB8-1C6E9EECA9CF}" sibTransId="{A3FBC639-283F-4E5E-8792-D523401578DA}"/>
    <dgm:cxn modelId="{DE36C791-87D1-40F7-8031-3C5074AEB9AB}" srcId="{6B389B57-AC87-4FD2-BAFE-8A4D4871EAD4}" destId="{4DBD0162-FC7B-45C1-8CE3-9A2F512D997E}" srcOrd="2" destOrd="0" parTransId="{F0A75009-A689-4A24-A95D-9E5C65EC068E}" sibTransId="{307C0190-2CA7-4DFC-9BE5-A5E61C4B1D00}"/>
    <dgm:cxn modelId="{E3356E9F-B582-4DAF-A80D-77FB53C99BBE}" type="presOf" srcId="{6FFB5882-56D5-421B-B8FD-8C4C975879A6}" destId="{A56D638C-55EF-4DFB-9626-A6C86A89A7CA}" srcOrd="0" destOrd="0" presId="urn:microsoft.com/office/officeart/2005/8/layout/process1"/>
    <dgm:cxn modelId="{8693BBC0-BAA0-4243-9F98-7B7E6E1FD517}" type="presOf" srcId="{9741718C-75D1-4769-8960-2F570BA4B353}" destId="{7F98E52B-207B-435F-9F78-4C8E499C0E97}" srcOrd="0" destOrd="1" presId="urn:microsoft.com/office/officeart/2005/8/layout/process1"/>
    <dgm:cxn modelId="{E11DF4D7-7303-47FC-8D21-C33746D6297F}" type="presOf" srcId="{BD6069DB-8F7F-43A4-9C48-44C5736EEF79}" destId="{A5AC0CC8-58ED-4B7B-990A-F559EE05BF8E}" srcOrd="0" destOrd="0" presId="urn:microsoft.com/office/officeart/2005/8/layout/process1"/>
    <dgm:cxn modelId="{B4CA8AE7-5310-4BA2-9ED4-C4EE369AAEA5}" type="presOf" srcId="{6B389B57-AC87-4FD2-BAFE-8A4D4871EAD4}" destId="{0BAF8D5B-EFF7-4B47-AB39-11B7827989DD}" srcOrd="0" destOrd="0" presId="urn:microsoft.com/office/officeart/2005/8/layout/process1"/>
    <dgm:cxn modelId="{2E4F50F2-AF02-4C4F-9DA9-482CE7125E2D}" type="presOf" srcId="{F3B7976C-A465-4C41-B5E9-C16E337ABEF3}" destId="{A56D638C-55EF-4DFB-9626-A6C86A89A7CA}" srcOrd="0" destOrd="1" presId="urn:microsoft.com/office/officeart/2005/8/layout/process1"/>
    <dgm:cxn modelId="{471D52C4-6E0E-4C44-869C-A3CC3C6B9317}" type="presParOf" srcId="{0BAF8D5B-EFF7-4B47-AB39-11B7827989DD}" destId="{A56D638C-55EF-4DFB-9626-A6C86A89A7CA}" srcOrd="0" destOrd="0" presId="urn:microsoft.com/office/officeart/2005/8/layout/process1"/>
    <dgm:cxn modelId="{C155DA62-FC80-41A8-822F-BA2424DDDEE7}" type="presParOf" srcId="{0BAF8D5B-EFF7-4B47-AB39-11B7827989DD}" destId="{0FD5BEC3-6420-4B84-A9CF-7BB3548FBDCA}" srcOrd="1" destOrd="0" presId="urn:microsoft.com/office/officeart/2005/8/layout/process1"/>
    <dgm:cxn modelId="{7053E31C-2BDB-4E90-AD1F-71AC55DDDEF2}" type="presParOf" srcId="{0FD5BEC3-6420-4B84-A9CF-7BB3548FBDCA}" destId="{850A96C0-7ADF-4337-89BC-5C4D4C0EC689}" srcOrd="0" destOrd="0" presId="urn:microsoft.com/office/officeart/2005/8/layout/process1"/>
    <dgm:cxn modelId="{E01D1B7F-2614-4E8E-A775-972D6D5A2EF4}" type="presParOf" srcId="{0BAF8D5B-EFF7-4B47-AB39-11B7827989DD}" destId="{0A0979C8-A98A-46EF-B2D1-97E47B1DEB11}" srcOrd="2" destOrd="0" presId="urn:microsoft.com/office/officeart/2005/8/layout/process1"/>
    <dgm:cxn modelId="{48AAA705-B87C-46C8-903B-FF250A4B52AF}" type="presParOf" srcId="{0BAF8D5B-EFF7-4B47-AB39-11B7827989DD}" destId="{A5AC0CC8-58ED-4B7B-990A-F559EE05BF8E}" srcOrd="3" destOrd="0" presId="urn:microsoft.com/office/officeart/2005/8/layout/process1"/>
    <dgm:cxn modelId="{42DEEA5F-8141-4FB3-8697-C435F06BAA67}" type="presParOf" srcId="{A5AC0CC8-58ED-4B7B-990A-F559EE05BF8E}" destId="{681CFB1B-3D70-4F4E-8526-96CFECE9C214}" srcOrd="0" destOrd="0" presId="urn:microsoft.com/office/officeart/2005/8/layout/process1"/>
    <dgm:cxn modelId="{E2C5DDDD-E5B2-4FE4-945D-AF0B7CCBB123}" type="presParOf" srcId="{0BAF8D5B-EFF7-4B47-AB39-11B7827989DD}" destId="{7F98E52B-207B-435F-9F78-4C8E499C0E97}" srcOrd="4" destOrd="0" presId="urn:microsoft.com/office/officeart/2005/8/layout/process1"/>
    <dgm:cxn modelId="{7011DF81-81E1-4D9D-A2D9-182F2828033E}" type="presParOf" srcId="{0BAF8D5B-EFF7-4B47-AB39-11B7827989DD}" destId="{9760DA86-308D-43D9-8FF9-E012595A0ABA}" srcOrd="5" destOrd="0" presId="urn:microsoft.com/office/officeart/2005/8/layout/process1"/>
    <dgm:cxn modelId="{A7C18480-7ED0-4171-825A-6BA7AB27F896}" type="presParOf" srcId="{9760DA86-308D-43D9-8FF9-E012595A0ABA}" destId="{026D6E7C-6EA9-4293-8F5B-3AE955B14099}" srcOrd="0" destOrd="0" presId="urn:microsoft.com/office/officeart/2005/8/layout/process1"/>
    <dgm:cxn modelId="{CC2F0E5B-0AC8-4286-8A23-51BC43A6A142}" type="presParOf" srcId="{0BAF8D5B-EFF7-4B47-AB39-11B7827989DD}" destId="{26AD94A2-D584-43BF-9353-D47B2E19A447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6D638C-55EF-4DFB-9626-A6C86A89A7CA}">
      <dsp:nvSpPr>
        <dsp:cNvPr id="0" name=""/>
        <dsp:cNvSpPr/>
      </dsp:nvSpPr>
      <dsp:spPr>
        <a:xfrm>
          <a:off x="4442" y="1550017"/>
          <a:ext cx="1942491" cy="1165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Descriptive</a:t>
          </a:r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700" kern="1200" dirty="0"/>
            <a:t>What happened?</a:t>
          </a:r>
        </a:p>
      </dsp:txBody>
      <dsp:txXfrm>
        <a:off x="38578" y="1584153"/>
        <a:ext cx="1874219" cy="1097223"/>
      </dsp:txXfrm>
    </dsp:sp>
    <dsp:sp modelId="{0FD5BEC3-6420-4B84-A9CF-7BB3548FBDCA}">
      <dsp:nvSpPr>
        <dsp:cNvPr id="0" name=""/>
        <dsp:cNvSpPr/>
      </dsp:nvSpPr>
      <dsp:spPr>
        <a:xfrm>
          <a:off x="2141184" y="1891896"/>
          <a:ext cx="411808" cy="4817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141184" y="1988244"/>
        <a:ext cx="288266" cy="289042"/>
      </dsp:txXfrm>
    </dsp:sp>
    <dsp:sp modelId="{0A0979C8-A98A-46EF-B2D1-97E47B1DEB11}">
      <dsp:nvSpPr>
        <dsp:cNvPr id="0" name=""/>
        <dsp:cNvSpPr/>
      </dsp:nvSpPr>
      <dsp:spPr>
        <a:xfrm>
          <a:off x="2723931" y="1550017"/>
          <a:ext cx="1942491" cy="1165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Diagnostic</a:t>
          </a:r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700" kern="1200" dirty="0"/>
            <a:t>Why did it happen?</a:t>
          </a:r>
        </a:p>
      </dsp:txBody>
      <dsp:txXfrm>
        <a:off x="2758067" y="1584153"/>
        <a:ext cx="1874219" cy="1097223"/>
      </dsp:txXfrm>
    </dsp:sp>
    <dsp:sp modelId="{A5AC0CC8-58ED-4B7B-990A-F559EE05BF8E}">
      <dsp:nvSpPr>
        <dsp:cNvPr id="0" name=""/>
        <dsp:cNvSpPr/>
      </dsp:nvSpPr>
      <dsp:spPr>
        <a:xfrm>
          <a:off x="4860672" y="1891896"/>
          <a:ext cx="411808" cy="4817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860672" y="1988244"/>
        <a:ext cx="288266" cy="289042"/>
      </dsp:txXfrm>
    </dsp:sp>
    <dsp:sp modelId="{7F98E52B-207B-435F-9F78-4C8E499C0E97}">
      <dsp:nvSpPr>
        <dsp:cNvPr id="0" name=""/>
        <dsp:cNvSpPr/>
      </dsp:nvSpPr>
      <dsp:spPr>
        <a:xfrm>
          <a:off x="5443420" y="1550017"/>
          <a:ext cx="1942491" cy="1165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Predictive</a:t>
          </a:r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700" kern="1200" dirty="0"/>
            <a:t>What will happen?</a:t>
          </a:r>
        </a:p>
      </dsp:txBody>
      <dsp:txXfrm>
        <a:off x="5477556" y="1584153"/>
        <a:ext cx="1874219" cy="1097223"/>
      </dsp:txXfrm>
    </dsp:sp>
    <dsp:sp modelId="{9760DA86-308D-43D9-8FF9-E012595A0ABA}">
      <dsp:nvSpPr>
        <dsp:cNvPr id="0" name=""/>
        <dsp:cNvSpPr/>
      </dsp:nvSpPr>
      <dsp:spPr>
        <a:xfrm>
          <a:off x="7580161" y="1891896"/>
          <a:ext cx="411808" cy="4817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7580161" y="1988244"/>
        <a:ext cx="288266" cy="289042"/>
      </dsp:txXfrm>
    </dsp:sp>
    <dsp:sp modelId="{26AD94A2-D584-43BF-9353-D47B2E19A447}">
      <dsp:nvSpPr>
        <dsp:cNvPr id="0" name=""/>
        <dsp:cNvSpPr/>
      </dsp:nvSpPr>
      <dsp:spPr>
        <a:xfrm>
          <a:off x="8162909" y="1550017"/>
          <a:ext cx="1942491" cy="11654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Prescriptive</a:t>
          </a:r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700" kern="1200" dirty="0"/>
            <a:t>What should we do?</a:t>
          </a:r>
        </a:p>
      </dsp:txBody>
      <dsp:txXfrm>
        <a:off x="8197045" y="1584153"/>
        <a:ext cx="1874219" cy="10972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E4AA56-F0EB-BD4C-A360-AB5513AB7D7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1E5F52-9E79-4145-84E8-3C72999B472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39A66-39ED-DD40-94E6-F52F6254536C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EB62F9-80B5-E64A-A880-DBD7CA14DA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9DC0BF-5E0B-2142-BF47-780FF8AA68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F156A-AD3F-BF4B-815B-913852E39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53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66C1B-6936-4B69-886D-433ABE9D1FDC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951D7-21A5-4D54-BD72-0894D86CC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06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D951D7-21A5-4D54-BD72-0894D86CC5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92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D951D7-21A5-4D54-BD72-0894D86CC5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22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https://www.datanovia.com/en/blog/k-means-clustering-visualization-in-r-step-by-step-guide/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D951D7-21A5-4D54-BD72-0894D86CC5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02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D951D7-21A5-4D54-BD72-0894D86CC5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62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42376" y="569312"/>
            <a:ext cx="7540024" cy="2040759"/>
          </a:xfrm>
        </p:spPr>
        <p:txBody>
          <a:bodyPr/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2377" y="2890347"/>
            <a:ext cx="7540023" cy="27484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4"/>
          </p:nvPr>
        </p:nvSpPr>
        <p:spPr>
          <a:xfrm>
            <a:off x="0" y="0"/>
            <a:ext cx="3678621" cy="5903310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22242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38" y="4800601"/>
            <a:ext cx="1058546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6938" y="402899"/>
            <a:ext cx="10585463" cy="43246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6938" y="5367339"/>
            <a:ext cx="10585463" cy="4396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434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534782" y="430146"/>
            <a:ext cx="11196305" cy="5182226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D8FE7-3665-2546-AAD6-CD4960DB1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1B821E-E3BC-7540-9E94-D1CA57E8F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997" y="1417639"/>
            <a:ext cx="10667403" cy="43158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615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17" y="274639"/>
            <a:ext cx="1083128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117" y="1600201"/>
            <a:ext cx="10831283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8312515" y="1600202"/>
            <a:ext cx="3269885" cy="2988015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1322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537" y="4501931"/>
            <a:ext cx="10233751" cy="12670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2536" y="3011380"/>
            <a:ext cx="10233752" cy="139552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092535" y="378938"/>
            <a:ext cx="10233751" cy="2417007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411427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17" y="274639"/>
            <a:ext cx="1083128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117" y="1600201"/>
            <a:ext cx="10831283" cy="39507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375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11" y="274639"/>
            <a:ext cx="11049789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2611" y="1600202"/>
            <a:ext cx="5462671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86" y="1600202"/>
            <a:ext cx="5273017" cy="40838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621" y="274638"/>
            <a:ext cx="7903779" cy="741363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8621" y="1215233"/>
            <a:ext cx="3993931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8621" y="1854994"/>
            <a:ext cx="3993931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06115" y="1215233"/>
            <a:ext cx="367628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06115" y="1854994"/>
            <a:ext cx="3676285" cy="38597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207023" y="274638"/>
            <a:ext cx="3269885" cy="2623723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207023" y="3116479"/>
            <a:ext cx="3269885" cy="2598308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364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11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288964" y="348214"/>
            <a:ext cx="5187365" cy="5233432"/>
          </a:xfrm>
          <a:solidFill>
            <a:srgbClr val="54565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817746" y="348215"/>
            <a:ext cx="5913340" cy="5305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35" y="273050"/>
            <a:ext cx="6733740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2830" y="273053"/>
            <a:ext cx="3629572" cy="53802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4535" y="1435103"/>
            <a:ext cx="6733740" cy="4218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997" y="274639"/>
            <a:ext cx="1066740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997" y="1600201"/>
            <a:ext cx="10667403" cy="395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5905065"/>
            <a:ext cx="12191997" cy="45720"/>
          </a:xfrm>
          <a:prstGeom prst="rect">
            <a:avLst/>
          </a:prstGeom>
          <a:solidFill>
            <a:srgbClr val="41061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A1DAB8-07ED-419E-B09F-71FFCD24E99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036" y="6131866"/>
            <a:ext cx="4383777" cy="617646"/>
          </a:xfrm>
          <a:prstGeom prst="rect">
            <a:avLst/>
          </a:prstGeom>
        </p:spPr>
      </p:pic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88D043B7-6980-47C3-A7CF-AF7AAC6ECF5C}"/>
              </a:ext>
            </a:extLst>
          </p:cNvPr>
          <p:cNvSpPr txBox="1">
            <a:spLocks/>
          </p:cNvSpPr>
          <p:nvPr userDrawn="1"/>
        </p:nvSpPr>
        <p:spPr>
          <a:xfrm>
            <a:off x="11677477" y="6460925"/>
            <a:ext cx="514523" cy="32810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05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9A257827-C34C-4251-B995-96C9C233CCC8}" type="slidenum">
              <a:rPr lang="en-US" sz="1200" smtClean="0"/>
              <a:pPr/>
              <a:t>‹#›</a:t>
            </a:fld>
            <a:endParaRPr lang="en-US" sz="12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A0A3ED6-E904-4227-973A-C94408612E6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68" y="6131866"/>
            <a:ext cx="4477529" cy="62696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41EE158-9258-4D16-8429-E0DDBCE54F79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552" y="6131866"/>
            <a:ext cx="2541867" cy="62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89" r:id="rId4"/>
    <p:sldLayoutId id="2147483679" r:id="rId5"/>
    <p:sldLayoutId id="2147483680" r:id="rId6"/>
    <p:sldLayoutId id="2147483681" r:id="rId7"/>
    <p:sldLayoutId id="2147483682" r:id="rId8"/>
    <p:sldLayoutId id="2147483684" r:id="rId9"/>
    <p:sldLayoutId id="2147483685" r:id="rId10"/>
    <p:sldLayoutId id="2147483673" r:id="rId11"/>
    <p:sldLayoutId id="2147483688" r:id="rId12"/>
  </p:sldLayoutIdLst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2D2E2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54565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65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6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hyperlink" Target="http://stackoverflow.com/questions/30777569/significance-of-99-of-variance-covered-by-the-first-component-in-pca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hyperlink" Target="https://www.mentesliberadas.com/2019/12/03/cursos-online-sobre-matlab/" TargetMode="External"/><Relationship Id="rId18" Type="http://schemas.openxmlformats.org/officeDocument/2006/relationships/image" Target="../media/image28.png"/><Relationship Id="rId26" Type="http://schemas.openxmlformats.org/officeDocument/2006/relationships/hyperlink" Target="https://www.finsmes.com/2019/02/qlik-to-acquire-attunity-for-560m.html" TargetMode="External"/><Relationship Id="rId3" Type="http://schemas.openxmlformats.org/officeDocument/2006/relationships/hyperlink" Target="https://ca.wikipedia.org/wiki/Minitab" TargetMode="External"/><Relationship Id="rId21" Type="http://schemas.openxmlformats.org/officeDocument/2006/relationships/image" Target="../media/image30.jpg"/><Relationship Id="rId7" Type="http://schemas.openxmlformats.org/officeDocument/2006/relationships/hyperlink" Target="https://www.podfeet.com/blog/2017/10/theres-no-place-like-excel/" TargetMode="External"/><Relationship Id="rId12" Type="http://schemas.openxmlformats.org/officeDocument/2006/relationships/image" Target="../media/image25.jpeg"/><Relationship Id="rId17" Type="http://schemas.openxmlformats.org/officeDocument/2006/relationships/hyperlink" Target="https://tr.wikipedia.org/wiki/R_(programlama_dili)" TargetMode="External"/><Relationship Id="rId25" Type="http://schemas.openxmlformats.org/officeDocument/2006/relationships/image" Target="../media/image32.jpg"/><Relationship Id="rId2" Type="http://schemas.openxmlformats.org/officeDocument/2006/relationships/image" Target="../media/image20.png"/><Relationship Id="rId16" Type="http://schemas.openxmlformats.org/officeDocument/2006/relationships/image" Target="../media/image27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hyperlink" Target="https://en.wikipedia.org/wiki/Tableau_Public" TargetMode="External"/><Relationship Id="rId24" Type="http://schemas.openxmlformats.org/officeDocument/2006/relationships/hyperlink" Target="https://commons.wikimedia.org/wiki/File:Apache_Spark_logo.svg" TargetMode="External"/><Relationship Id="rId5" Type="http://schemas.openxmlformats.org/officeDocument/2006/relationships/hyperlink" Target="http://www.rauldiego.es/google-sheets/" TargetMode="External"/><Relationship Id="rId15" Type="http://schemas.openxmlformats.org/officeDocument/2006/relationships/hyperlink" Target="https://laptrinhcanban.com/en/python/nhap-mon-lap-trinh-python/gioi-thieu-python/python-la-gi/" TargetMode="External"/><Relationship Id="rId23" Type="http://schemas.openxmlformats.org/officeDocument/2006/relationships/image" Target="../media/image31.png"/><Relationship Id="rId10" Type="http://schemas.openxmlformats.org/officeDocument/2006/relationships/image" Target="../media/image24.png"/><Relationship Id="rId19" Type="http://schemas.openxmlformats.org/officeDocument/2006/relationships/hyperlink" Target="https://lerryws.xyz/posts/Geospatial-swiss-army-knife-2020" TargetMode="External"/><Relationship Id="rId4" Type="http://schemas.openxmlformats.org/officeDocument/2006/relationships/image" Target="../media/image21.png"/><Relationship Id="rId9" Type="http://schemas.openxmlformats.org/officeDocument/2006/relationships/hyperlink" Target="http://www.hotelcostcontrol.com/costes-optimizar-o-reducir/" TargetMode="External"/><Relationship Id="rId14" Type="http://schemas.openxmlformats.org/officeDocument/2006/relationships/image" Target="../media/image26.jpeg"/><Relationship Id="rId22" Type="http://schemas.openxmlformats.org/officeDocument/2006/relationships/hyperlink" Target="https://roaringelephant.org/2015/11/18/episode-1-a-new-beginning-getting-started-in-hadoop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4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avse.msstate.edu/workshops/wsDetails.php?ws=71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tackoverflow.com/questions/26199229/raw-data-to-csv-python-script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hyperlink" Target="http://stats.stackexchange.com/questions/157985/neural-network-binary-vs-discrete-continuous-input" TargetMode="External"/><Relationship Id="rId2" Type="http://schemas.openxmlformats.org/officeDocument/2006/relationships/hyperlink" Target="https://www.investopedia.com/terms/d/data-analytics.asp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svg"/><Relationship Id="rId11" Type="http://schemas.openxmlformats.org/officeDocument/2006/relationships/image" Target="../media/image11.jpeg"/><Relationship Id="rId5" Type="http://schemas.openxmlformats.org/officeDocument/2006/relationships/image" Target="../media/image7.png"/><Relationship Id="rId10" Type="http://schemas.openxmlformats.org/officeDocument/2006/relationships/hyperlink" Target="https://www.frontiersin.org/articles/10.3389/fnins.2018.00603/full" TargetMode="External"/><Relationship Id="rId4" Type="http://schemas.openxmlformats.org/officeDocument/2006/relationships/hyperlink" Target="https://www.onyxtruth.com/2014/12/31/decisions/" TargetMode="External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hyperlink" Target="https://www.data-to-viz.com/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56B5E-2716-441F-CD96-4E2A6948D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062" y="3009633"/>
            <a:ext cx="10233751" cy="1267044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Basics of Data Analytics for the Manufacturing Industry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48298E97-FBB4-23F3-C315-702078939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536" y="4291469"/>
            <a:ext cx="10233752" cy="1395520"/>
          </a:xfrm>
        </p:spPr>
        <p:txBody>
          <a:bodyPr/>
          <a:lstStyle/>
          <a:p>
            <a:r>
              <a:rPr lang="en-US" dirty="0"/>
              <a:t>Jonathan Storey</a:t>
            </a:r>
          </a:p>
          <a:p>
            <a:r>
              <a:rPr lang="en-US" dirty="0"/>
              <a:t>jstorey@iser.msstate.edu</a:t>
            </a:r>
          </a:p>
        </p:txBody>
      </p:sp>
      <p:pic>
        <p:nvPicPr>
          <p:cNvPr id="12" name="Picture Placeholder 11" descr="Abstract particle graph background">
            <a:extLst>
              <a:ext uri="{FF2B5EF4-FFF2-40B4-BE49-F238E27FC236}">
                <a16:creationId xmlns:a16="http://schemas.microsoft.com/office/drawing/2014/main" id="{CBEC005A-3B2F-1488-FFCD-930EF66CD0F6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55" r="-1" b="15062"/>
          <a:stretch/>
        </p:blipFill>
        <p:spPr>
          <a:xfrm>
            <a:off x="1092200" y="379413"/>
            <a:ext cx="10234613" cy="2416175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C415E7-00D7-1632-D649-7CE7A48329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520" y="3705338"/>
            <a:ext cx="3455187" cy="198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5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72BAC-8A7F-DD55-064B-E2090F92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Supervised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90A6B-4022-D1CE-A4BD-8E2DAB3755B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/>
              <a:t>Regression fits a model to some numerical output (continuous).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72B398-C60F-953C-F03D-24163BC0C3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/>
              <a:t>Classification fits a model to some categorical output (discrete).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1C154B-B29B-D16A-12AE-6A149BF420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166" y="2859404"/>
            <a:ext cx="2906112" cy="29061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3542BB-A095-0B23-8BEC-302D50D6EF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33"/>
          <a:stretch/>
        </p:blipFill>
        <p:spPr>
          <a:xfrm>
            <a:off x="8005641" y="4141186"/>
            <a:ext cx="3321120" cy="17081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5173B9-FED4-6E9A-CF4A-54A80DE876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860" y="2514592"/>
            <a:ext cx="2743206" cy="27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67957A-59F7-74C6-7822-926098CB9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094838" y="3820473"/>
            <a:ext cx="2751811" cy="20679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E94F00-1181-CCBF-FB14-89033E9B7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Unsupervised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4719E-8330-0320-C2D5-BE10C0E98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117" y="1600201"/>
            <a:ext cx="5806999" cy="395072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Association learning finds the frequency of associations within data forming rules based off those associations. </a:t>
            </a:r>
          </a:p>
          <a:p>
            <a:pPr lvl="1"/>
            <a:r>
              <a:rPr lang="en-US" dirty="0"/>
              <a:t>What is the likelihood a customer would buy item B if they bought item A?</a:t>
            </a:r>
          </a:p>
          <a:p>
            <a:r>
              <a:rPr lang="en-US" dirty="0"/>
              <a:t>Clustering groups observations together by some similarity metric.</a:t>
            </a:r>
          </a:p>
          <a:p>
            <a:r>
              <a:rPr lang="en-US" dirty="0"/>
              <a:t>Dimensionality reduction reduces the number of features within the data.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117242-3379-C8FB-023F-A5310F5100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116" y="1501335"/>
            <a:ext cx="2682575" cy="26825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35873E-99C8-0A51-B222-3E69C39522D3}"/>
              </a:ext>
            </a:extLst>
          </p:cNvPr>
          <p:cNvSpPr txBox="1"/>
          <p:nvPr/>
        </p:nvSpPr>
        <p:spPr>
          <a:xfrm>
            <a:off x="9305863" y="3429000"/>
            <a:ext cx="2723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Dimensionality reduction with PCA</a:t>
            </a:r>
          </a:p>
        </p:txBody>
      </p:sp>
    </p:spTree>
    <p:extLst>
      <p:ext uri="{BB962C8B-B14F-4D97-AF65-F5344CB8AC3E}">
        <p14:creationId xmlns:p14="http://schemas.microsoft.com/office/powerpoint/2010/main" val="148748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F6BFA-6BD4-79C7-4ED3-C3905B00F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overview of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C2C9F-5FA6-241F-2D6A-3188DACFC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3 broad categories: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Spreadsheet based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Graphical User Interface (GUI) based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Programming based</a:t>
            </a:r>
          </a:p>
        </p:txBody>
      </p:sp>
    </p:spTree>
    <p:extLst>
      <p:ext uri="{BB962C8B-B14F-4D97-AF65-F5344CB8AC3E}">
        <p14:creationId xmlns:p14="http://schemas.microsoft.com/office/powerpoint/2010/main" val="408337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A8CA3-6A91-D260-BA9A-DB44B99B6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overview of tools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75B75D9-CCC7-7BB5-B5F2-26C3D4F298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330111"/>
              </p:ext>
            </p:extLst>
          </p:nvPr>
        </p:nvGraphicFramePr>
        <p:xfrm>
          <a:off x="609600" y="1122670"/>
          <a:ext cx="10972800" cy="455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415008606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34698197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26478252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411931712"/>
                    </a:ext>
                  </a:extLst>
                </a:gridCol>
              </a:tblGrid>
              <a:tr h="108110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  <a:p>
                      <a:pPr algn="ctr"/>
                      <a:r>
                        <a:rPr lang="en-US" sz="24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  <a:p>
                      <a:pPr algn="ctr"/>
                      <a:r>
                        <a:rPr lang="en-US" sz="2400" dirty="0"/>
                        <a:t>Examples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  <a:p>
                      <a:pPr algn="ctr"/>
                      <a:r>
                        <a:rPr lang="en-US" sz="24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  <a:p>
                      <a:pPr algn="ctr"/>
                      <a:r>
                        <a:rPr lang="en-US" sz="2400" dirty="0"/>
                        <a:t>Cons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3906415"/>
                  </a:ext>
                </a:extLst>
              </a:tr>
              <a:tr h="10811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sz="1600" dirty="0"/>
                        <a:t>Spreadsheet based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Excel, Google sheets, Apple numbers,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Ubiquitous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Easy to understand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No programming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Data size limitations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Limited analytical tools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325613"/>
                  </a:ext>
                </a:extLst>
              </a:tr>
              <a:tr h="10811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sz="1600" dirty="0"/>
                        <a:t>GUI based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Power BI, Tableau, </a:t>
                      </a:r>
                      <a:r>
                        <a:rPr lang="en-US" sz="1600" dirty="0" err="1"/>
                        <a:t>Knime</a:t>
                      </a:r>
                      <a:r>
                        <a:rPr lang="en-US" sz="1600" dirty="0"/>
                        <a:t>,</a:t>
                      </a:r>
                    </a:p>
                    <a:p>
                      <a:pPr algn="ctr"/>
                      <a:r>
                        <a:rPr lang="en-US" sz="1600" dirty="0"/>
                        <a:t>Qlik, Minitab,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Powerful, usually having integrations to handle large datasets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No programming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Usually focused on one aspect of data analytics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Limited in analytical tools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Can be costly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195849"/>
                  </a:ext>
                </a:extLst>
              </a:tr>
              <a:tr h="10811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Programming based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R, Python, </a:t>
                      </a:r>
                      <a:r>
                        <a:rPr lang="en-US" sz="1600" dirty="0" err="1"/>
                        <a:t>Matlab</a:t>
                      </a:r>
                      <a:r>
                        <a:rPr lang="en-US" sz="1600" dirty="0"/>
                        <a:t>, Hadoop, Spark,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Powerful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Can implement the most sophisticated algorithms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Fully customizable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Most tools are free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Can be difficult to learn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033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750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A03BFF-5AB0-1F35-5519-DEF9EF2819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84179" y="2004312"/>
            <a:ext cx="1024390" cy="102439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8FAB773-DB96-E767-2A0E-F64C3959ED1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140988" y="4246569"/>
            <a:ext cx="2102316" cy="11825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362FC8-C966-4AEA-DD80-BA032D0D1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overview of tools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0C342CE-21BD-EE7B-476F-B7D99255F0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869370" y="3633638"/>
            <a:ext cx="2131540" cy="1145454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EA2C6B-6341-73D5-D27A-075311B5F1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4384194" y="3375860"/>
            <a:ext cx="1564466" cy="8813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BD51AF-39AE-D671-0FC2-72784D9295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4223055" y="2900477"/>
            <a:ext cx="1564468" cy="32541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EE4D9C9-CF1B-1A0A-8D28-0CA287F48CE4}"/>
              </a:ext>
            </a:extLst>
          </p:cNvPr>
          <p:cNvCxnSpPr>
            <a:cxnSpLocks/>
          </p:cNvCxnSpPr>
          <p:nvPr/>
        </p:nvCxnSpPr>
        <p:spPr>
          <a:xfrm>
            <a:off x="1532464" y="5406635"/>
            <a:ext cx="9127071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00AB71E-F4E1-B1DC-6E4F-84415F769F88}"/>
              </a:ext>
            </a:extLst>
          </p:cNvPr>
          <p:cNvSpPr txBox="1"/>
          <p:nvPr/>
        </p:nvSpPr>
        <p:spPr>
          <a:xfrm>
            <a:off x="4971735" y="5513768"/>
            <a:ext cx="2017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Complexity to learn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41BE1E8-E0BE-78F5-3966-861FCB6849B5}"/>
              </a:ext>
            </a:extLst>
          </p:cNvPr>
          <p:cNvCxnSpPr>
            <a:cxnSpLocks/>
          </p:cNvCxnSpPr>
          <p:nvPr/>
        </p:nvCxnSpPr>
        <p:spPr>
          <a:xfrm flipV="1">
            <a:off x="1309871" y="1082114"/>
            <a:ext cx="0" cy="4669477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942EBCA-B6C9-9725-CEE0-C5E3F705F9F7}"/>
              </a:ext>
            </a:extLst>
          </p:cNvPr>
          <p:cNvSpPr txBox="1"/>
          <p:nvPr/>
        </p:nvSpPr>
        <p:spPr>
          <a:xfrm rot="16200000">
            <a:off x="-615191" y="3155669"/>
            <a:ext cx="2999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Capability (Speed &amp; Data Size)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AB47466-AE88-0189-72E3-8E337050311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3"/>
              </a:ext>
            </a:extLst>
          </a:blip>
          <a:stretch>
            <a:fillRect/>
          </a:stretch>
        </p:blipFill>
        <p:spPr>
          <a:xfrm>
            <a:off x="8169163" y="2291150"/>
            <a:ext cx="2257350" cy="15049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B223DF9-ADCA-1CD8-3C39-48D2569D773A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5"/>
              </a:ext>
            </a:extLst>
          </a:blip>
          <a:stretch>
            <a:fillRect/>
          </a:stretch>
        </p:blipFill>
        <p:spPr>
          <a:xfrm>
            <a:off x="7610410" y="1187566"/>
            <a:ext cx="2231393" cy="125515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C5CB17A-0096-6583-A592-5BD8ED25FC18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7"/>
              </a:ext>
            </a:extLst>
          </a:blip>
          <a:stretch>
            <a:fillRect/>
          </a:stretch>
        </p:blipFill>
        <p:spPr>
          <a:xfrm>
            <a:off x="9215538" y="1542493"/>
            <a:ext cx="1082313" cy="83879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39E68E8-2128-AB6A-8095-53ED650E989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9"/>
              </a:ext>
            </a:extLst>
          </a:blip>
          <a:stretch>
            <a:fillRect/>
          </a:stretch>
        </p:blipFill>
        <p:spPr>
          <a:xfrm>
            <a:off x="6066899" y="2392354"/>
            <a:ext cx="880011" cy="880011"/>
          </a:xfrm>
          <a:prstGeom prst="rect">
            <a:avLst/>
          </a:prstGeom>
        </p:spPr>
      </p:pic>
      <p:pic>
        <p:nvPicPr>
          <p:cNvPr id="1026" name="Picture 2" descr="Apple Numbers for Mac : Free Download : MacUpdate">
            <a:extLst>
              <a:ext uri="{FF2B5EF4-FFF2-40B4-BE49-F238E27FC236}">
                <a16:creationId xmlns:a16="http://schemas.microsoft.com/office/drawing/2014/main" id="{2808C264-43A6-E51F-BF6B-50C953678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762" y="4590662"/>
            <a:ext cx="801361" cy="80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7E2F0BE-D8CF-0D4E-0CFC-5A9B7171D48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2"/>
              </a:ext>
            </a:extLst>
          </a:blip>
          <a:stretch>
            <a:fillRect/>
          </a:stretch>
        </p:blipFill>
        <p:spPr>
          <a:xfrm>
            <a:off x="9970896" y="2785935"/>
            <a:ext cx="911233" cy="6834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3E1E50-A85C-A2EB-CB98-39AD4A2085CF}"/>
              </a:ext>
            </a:extLst>
          </p:cNvPr>
          <p:cNvPicPr>
            <a:picLocks noChangeAspect="1"/>
          </p:cNvPicPr>
          <p:nvPr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4"/>
              </a:ext>
            </a:extLst>
          </a:blip>
          <a:stretch>
            <a:fillRect/>
          </a:stretch>
        </p:blipFill>
        <p:spPr>
          <a:xfrm>
            <a:off x="7620616" y="2361089"/>
            <a:ext cx="1294817" cy="6716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5AB8D5-DACE-BBCC-E08E-764A4B8478A9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6"/>
              </a:ext>
            </a:extLst>
          </a:blip>
          <a:stretch>
            <a:fillRect/>
          </a:stretch>
        </p:blipFill>
        <p:spPr>
          <a:xfrm>
            <a:off x="5968562" y="3209944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5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B07EA-A770-FB57-A5B7-CF8B0D473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997" y="274639"/>
            <a:ext cx="10667403" cy="1143000"/>
          </a:xfrm>
        </p:spPr>
        <p:txBody>
          <a:bodyPr anchor="ctr">
            <a:normAutofit/>
          </a:bodyPr>
          <a:lstStyle/>
          <a:p>
            <a:r>
              <a:rPr lang="en-US" dirty="0"/>
              <a:t>The four pillars of data analytics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7A4BCB23-138B-AF0D-45CC-04209D3C57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9098321"/>
              </p:ext>
            </p:extLst>
          </p:nvPr>
        </p:nvGraphicFramePr>
        <p:xfrm>
          <a:off x="910542" y="1093548"/>
          <a:ext cx="10109844" cy="4265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Graphic 11" descr="Greek Pillar with solid fill">
            <a:extLst>
              <a:ext uri="{FF2B5EF4-FFF2-40B4-BE49-F238E27FC236}">
                <a16:creationId xmlns:a16="http://schemas.microsoft.com/office/drawing/2014/main" id="{A7BECA59-27ED-C12D-A3DB-8CFCAF9C86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960" y="3909349"/>
            <a:ext cx="914400" cy="914400"/>
          </a:xfrm>
          <a:prstGeom prst="rect">
            <a:avLst/>
          </a:prstGeom>
        </p:spPr>
      </p:pic>
      <p:pic>
        <p:nvPicPr>
          <p:cNvPr id="13" name="Graphic 12" descr="Greek Pillar with solid fill">
            <a:extLst>
              <a:ext uri="{FF2B5EF4-FFF2-40B4-BE49-F238E27FC236}">
                <a16:creationId xmlns:a16="http://schemas.microsoft.com/office/drawing/2014/main" id="{866525CB-5426-31BB-6F59-23C03FE3F8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48239" y="3909349"/>
            <a:ext cx="914400" cy="914400"/>
          </a:xfrm>
          <a:prstGeom prst="rect">
            <a:avLst/>
          </a:prstGeom>
        </p:spPr>
      </p:pic>
      <p:pic>
        <p:nvPicPr>
          <p:cNvPr id="14" name="Graphic 13" descr="Greek Pillar with solid fill">
            <a:extLst>
              <a:ext uri="{FF2B5EF4-FFF2-40B4-BE49-F238E27FC236}">
                <a16:creationId xmlns:a16="http://schemas.microsoft.com/office/drawing/2014/main" id="{1EAB2773-6596-A4BB-F5ED-2D4845579A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80509" y="3909349"/>
            <a:ext cx="914400" cy="914400"/>
          </a:xfrm>
          <a:prstGeom prst="rect">
            <a:avLst/>
          </a:prstGeom>
        </p:spPr>
      </p:pic>
      <p:pic>
        <p:nvPicPr>
          <p:cNvPr id="15" name="Graphic 14" descr="Greek Pillar with solid fill">
            <a:extLst>
              <a:ext uri="{FF2B5EF4-FFF2-40B4-BE49-F238E27FC236}">
                <a16:creationId xmlns:a16="http://schemas.microsoft.com/office/drawing/2014/main" id="{4E92635D-A6F2-183C-5B4C-CB640F2DC9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612779" y="390934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78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B15FA7E-BB1C-6951-336A-E8157FAAED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782" y="2916307"/>
            <a:ext cx="4106166" cy="29329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126707-182F-8BC5-1EC3-2C9EB8C1C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analytics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9DB87-E2FC-18BB-7C32-C499056401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998" y="1417639"/>
            <a:ext cx="6562248" cy="431589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What happened? </a:t>
            </a:r>
          </a:p>
          <a:p>
            <a:r>
              <a:rPr lang="en-US" dirty="0"/>
              <a:t>Seeks to explain what has happened in the data via statistical summaries and visualizations.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FD1F688-D29A-F65D-0A78-28FAAC0C0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245" y="1608881"/>
            <a:ext cx="3970137" cy="283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67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0620A-9492-3574-0CE1-8988348F1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 analytics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45626-E520-6631-CF76-B9DE83870C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997" y="1417639"/>
            <a:ext cx="6515950" cy="431589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Why did it happen?</a:t>
            </a:r>
          </a:p>
          <a:p>
            <a:r>
              <a:rPr lang="en-US" dirty="0"/>
              <a:t>Seeks to explain why something happened in the data.</a:t>
            </a:r>
          </a:p>
          <a:p>
            <a:r>
              <a:rPr lang="en-US" dirty="0"/>
              <a:t>Looks to uncover relationships between variables.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C6112C-5F8A-59CF-6733-E7650BA75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696" y="1718084"/>
            <a:ext cx="3661954" cy="26156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BEAA89-B71E-C63E-EEA7-5FF515453D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406" y="3429000"/>
            <a:ext cx="3213462" cy="229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2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C5D01-8D0F-6AFC-0387-9BAD8891B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Predictive analytics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15992-66D3-3B79-A88D-0566559B06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997" y="1417639"/>
            <a:ext cx="6215008" cy="431589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What will happen?</a:t>
            </a:r>
          </a:p>
          <a:p>
            <a:r>
              <a:rPr lang="en-US" dirty="0"/>
              <a:t>Predictive analytics seeks to model relationships within data to make predictions about future (or unseen) outcomes.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98B29F-EE40-5E78-8BC1-069C9C889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898" y="1124465"/>
            <a:ext cx="4416105" cy="31543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CBE599-F0B7-49FB-849B-C0AF81882E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86" t="17286" r="19524" b="34143"/>
          <a:stretch/>
        </p:blipFill>
        <p:spPr>
          <a:xfrm>
            <a:off x="8456321" y="3575587"/>
            <a:ext cx="3487783" cy="222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5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C4EEFD4-EA48-A969-742B-9E44A0FF48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353" y="3284249"/>
            <a:ext cx="3429000" cy="24492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654614-6DA5-BB7F-44CE-76D6BC158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Prescriptive analytics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A3B5E-A4B2-17AB-F543-23BD108D27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997" y="1417639"/>
            <a:ext cx="5181003" cy="431589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What should we do?</a:t>
            </a:r>
          </a:p>
          <a:p>
            <a:r>
              <a:rPr lang="en-US" dirty="0"/>
              <a:t>Seeks to provide a data-driven course of action.</a:t>
            </a:r>
          </a:p>
          <a:p>
            <a:r>
              <a:rPr lang="en-US" dirty="0"/>
              <a:t>Course of action may include:</a:t>
            </a:r>
          </a:p>
          <a:p>
            <a:pPr lvl="1"/>
            <a:r>
              <a:rPr lang="en-US" dirty="0"/>
              <a:t>Decision rules</a:t>
            </a:r>
          </a:p>
          <a:p>
            <a:pPr lvl="1"/>
            <a:r>
              <a:rPr lang="en-US" dirty="0"/>
              <a:t>Prioritized lists of actions</a:t>
            </a:r>
          </a:p>
          <a:p>
            <a:pPr lvl="1"/>
            <a:r>
              <a:rPr lang="en-US" dirty="0"/>
              <a:t>Specific prescriptions for how to allocate resources or make trade-offs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E17AF6-99BB-0D65-4AED-8C9E8D0E85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698" y="1398045"/>
            <a:ext cx="3731325" cy="266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4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DA364-4556-48E7-1697-C7988860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Webinar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3A795-9C5A-8912-0A07-AB11A2551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slides and content available on CAVSE website</a:t>
            </a:r>
          </a:p>
          <a:p>
            <a:pPr lvl="1"/>
            <a:r>
              <a:rPr lang="en-US" dirty="0">
                <a:hlinkClick r:id="rId2"/>
              </a:rPr>
              <a:t>https://cavse.msstate.edu/workshops/wsDetails.php?ws=71</a:t>
            </a:r>
            <a:endParaRPr lang="en-US" dirty="0"/>
          </a:p>
          <a:p>
            <a:r>
              <a:rPr lang="en-US" dirty="0"/>
              <a:t>Please ask questions in chat whenever you have one</a:t>
            </a:r>
          </a:p>
          <a:p>
            <a:pPr lvl="1"/>
            <a:r>
              <a:rPr lang="en-US" dirty="0"/>
              <a:t>We’ll stop to answer periodically</a:t>
            </a:r>
          </a:p>
          <a:p>
            <a:pPr lvl="1"/>
            <a:r>
              <a:rPr lang="en-US" dirty="0"/>
              <a:t>We’ll unmute the questioner when responding</a:t>
            </a:r>
          </a:p>
          <a:p>
            <a:r>
              <a:rPr lang="en-US" dirty="0"/>
              <a:t>Survey at the end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82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6F78A-5E79-0D22-0465-91F68E6BA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58" y="2366386"/>
            <a:ext cx="10831283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Don’t forget to take the survey!</a:t>
            </a:r>
            <a:br>
              <a:rPr lang="en-US" dirty="0"/>
            </a:br>
            <a:r>
              <a:rPr lang="en-US" dirty="0"/>
              <a:t>Final questions?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9B23EB7-B501-BA60-A325-832A8B001420}"/>
              </a:ext>
            </a:extLst>
          </p:cNvPr>
          <p:cNvSpPr txBox="1">
            <a:spLocks/>
          </p:cNvSpPr>
          <p:nvPr/>
        </p:nvSpPr>
        <p:spPr>
          <a:xfrm>
            <a:off x="979124" y="3891221"/>
            <a:ext cx="10233752" cy="1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2D2E2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54565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54565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54565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solidFill>
                  <a:schemeClr val="accent4"/>
                </a:solidFill>
              </a:rPr>
              <a:t>jstorey@iser.msstate.edu</a:t>
            </a:r>
          </a:p>
        </p:txBody>
      </p:sp>
    </p:spTree>
    <p:extLst>
      <p:ext uri="{BB962C8B-B14F-4D97-AF65-F5344CB8AC3E}">
        <p14:creationId xmlns:p14="http://schemas.microsoft.com/office/powerpoint/2010/main" val="303849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92C8B-0E3F-A6E3-0E49-0AD3F49D4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653B7-F3DA-5B9D-891E-6245A32D1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data analytics?</a:t>
            </a:r>
          </a:p>
          <a:p>
            <a:r>
              <a:rPr lang="en-US" dirty="0"/>
              <a:t>An overview of the available tools.</a:t>
            </a:r>
          </a:p>
          <a:p>
            <a:r>
              <a:rPr lang="en-US" dirty="0"/>
              <a:t>The four pillars of data analytics.</a:t>
            </a:r>
          </a:p>
          <a:p>
            <a:r>
              <a:rPr lang="en-US" dirty="0"/>
              <a:t>An example from start to finish.</a:t>
            </a:r>
          </a:p>
        </p:txBody>
      </p:sp>
    </p:spTree>
    <p:extLst>
      <p:ext uri="{BB962C8B-B14F-4D97-AF65-F5344CB8AC3E}">
        <p14:creationId xmlns:p14="http://schemas.microsoft.com/office/powerpoint/2010/main" val="232153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BD0B8-52F6-8919-5482-01F770347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data analytics?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FCE22-E02F-AD4B-752D-1021E7444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973" y="1600201"/>
            <a:ext cx="10831283" cy="3950721"/>
          </a:xfrm>
        </p:spPr>
        <p:txBody>
          <a:bodyPr/>
          <a:lstStyle/>
          <a:p>
            <a:r>
              <a:rPr lang="en-US" dirty="0"/>
              <a:t>Data analytics is </a:t>
            </a:r>
            <a:r>
              <a:rPr lang="en-US" i="1" dirty="0"/>
              <a:t>the science of analyzing raw data to make conclusions about that information. </a:t>
            </a:r>
            <a:r>
              <a:rPr lang="en-US" dirty="0"/>
              <a:t>(</a:t>
            </a:r>
            <a:r>
              <a:rPr lang="en-US" dirty="0">
                <a:hlinkClick r:id="rId2"/>
              </a:rPr>
              <a:t>src</a:t>
            </a:r>
            <a:r>
              <a:rPr lang="en-US" dirty="0"/>
              <a:t>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D8F17B3-435A-A1E4-9859-CFD2EBFB2C2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998418" y="3327678"/>
            <a:ext cx="2452580" cy="16296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36DA176-7917-EC45-152F-BB6A700E5BCE}"/>
              </a:ext>
            </a:extLst>
          </p:cNvPr>
          <p:cNvSpPr txBox="1"/>
          <p:nvPr/>
        </p:nvSpPr>
        <p:spPr>
          <a:xfrm>
            <a:off x="0" y="5689421"/>
            <a:ext cx="3165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Images used under a creative commons license.</a:t>
            </a:r>
          </a:p>
        </p:txBody>
      </p:sp>
      <p:pic>
        <p:nvPicPr>
          <p:cNvPr id="32" name="Graphic 31" descr="Arrow Right with solid fill">
            <a:extLst>
              <a:ext uri="{FF2B5EF4-FFF2-40B4-BE49-F238E27FC236}">
                <a16:creationId xmlns:a16="http://schemas.microsoft.com/office/drawing/2014/main" id="{04F16CBD-B0B9-1911-A5EE-1AB280BA0A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00593" y="3699800"/>
            <a:ext cx="914400" cy="914400"/>
          </a:xfrm>
          <a:prstGeom prst="rect">
            <a:avLst/>
          </a:prstGeom>
        </p:spPr>
      </p:pic>
      <p:pic>
        <p:nvPicPr>
          <p:cNvPr id="33" name="Graphic 32" descr="Arrow Right with solid fill">
            <a:extLst>
              <a:ext uri="{FF2B5EF4-FFF2-40B4-BE49-F238E27FC236}">
                <a16:creationId xmlns:a16="http://schemas.microsoft.com/office/drawing/2014/main" id="{B562BBE3-31D8-CE73-38A3-AD766F104F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64148" y="3699800"/>
            <a:ext cx="914400" cy="914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E4929A1-19B5-B01B-C5FC-9EC5AF246D8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3711" t="13342" r="15480" b="5434"/>
          <a:stretch/>
        </p:blipFill>
        <p:spPr>
          <a:xfrm>
            <a:off x="879921" y="3327678"/>
            <a:ext cx="3000802" cy="16295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50D024-1F77-1B07-CD19-A171C94C1C66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5234863" y="3171886"/>
            <a:ext cx="1474929" cy="16296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A986E7-BAB4-7461-BAEC-A631B814CE96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6195936" y="3640247"/>
            <a:ext cx="1325448" cy="162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36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FE958-9914-D662-91EE-2C3D7DA41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data analytics?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2358A-013B-4EBA-8636-A316ADC10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analytics involves:</a:t>
            </a:r>
          </a:p>
          <a:p>
            <a:pPr lvl="1"/>
            <a:r>
              <a:rPr lang="en-US" dirty="0"/>
              <a:t>Data preprocessing: cleaning, transforming, data imputation, etc. Ensuring quality data.</a:t>
            </a:r>
          </a:p>
          <a:p>
            <a:pPr lvl="1"/>
            <a:r>
              <a:rPr lang="en-US" dirty="0"/>
              <a:t>Data exploration: visual analysis and statistical summaries.</a:t>
            </a:r>
          </a:p>
          <a:p>
            <a:pPr lvl="1"/>
            <a:r>
              <a:rPr lang="en-US" dirty="0"/>
              <a:t>Machine learning: supervised and unsupervised learning.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00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D5E84-923E-DA3A-1913-8A3B7E74E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preprocessing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86F40-7988-D218-F3E4-6E6960EC2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i="1" dirty="0">
                <a:solidFill>
                  <a:schemeClr val="tx2"/>
                </a:solidFill>
              </a:rPr>
              <a:t>Garbage in, garbage out… let’s prevent this!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Data cleaning</a:t>
            </a:r>
          </a:p>
          <a:p>
            <a:pPr lvl="1"/>
            <a:r>
              <a:rPr lang="en-US" dirty="0"/>
              <a:t>Are there errors or missing values in the dataset?</a:t>
            </a:r>
          </a:p>
          <a:p>
            <a:r>
              <a:rPr lang="en-US" dirty="0"/>
              <a:t>Data transformation</a:t>
            </a:r>
          </a:p>
          <a:p>
            <a:pPr lvl="1"/>
            <a:r>
              <a:rPr lang="en-US" dirty="0"/>
              <a:t>Should some variables be encoded (categorical) or scaled?</a:t>
            </a:r>
          </a:p>
          <a:p>
            <a:r>
              <a:rPr lang="en-US" dirty="0"/>
              <a:t>Data imputation</a:t>
            </a:r>
          </a:p>
          <a:p>
            <a:pPr lvl="1"/>
            <a:r>
              <a:rPr lang="en-US" dirty="0"/>
              <a:t>Should we estimate the missing data for a more complete analysis?</a:t>
            </a:r>
          </a:p>
          <a:p>
            <a:r>
              <a:rPr lang="en-US" dirty="0"/>
              <a:t>Data reduction </a:t>
            </a:r>
          </a:p>
          <a:p>
            <a:pPr lvl="1"/>
            <a:r>
              <a:rPr lang="en-US" dirty="0"/>
              <a:t>Should we reduce the dimensionality of the data?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0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8A516-1FD1-9044-CD74-D095BBA9D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611" y="274639"/>
            <a:ext cx="11049789" cy="1143000"/>
          </a:xfrm>
        </p:spPr>
        <p:txBody>
          <a:bodyPr anchor="ctr">
            <a:normAutofit/>
          </a:bodyPr>
          <a:lstStyle/>
          <a:p>
            <a:r>
              <a:rPr lang="en-US" dirty="0"/>
              <a:t>Data exploration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255513-2054-496D-57D9-AB054428039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14" y="1600202"/>
            <a:ext cx="4367766" cy="4083861"/>
          </a:xfr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5DE133-0940-1488-4721-8CECEDB1B9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238" y="1600202"/>
            <a:ext cx="2899541" cy="4083861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44C278-F12D-E6F5-7715-D7AF787B6500}"/>
              </a:ext>
            </a:extLst>
          </p:cNvPr>
          <p:cNvSpPr txBox="1"/>
          <p:nvPr/>
        </p:nvSpPr>
        <p:spPr>
          <a:xfrm>
            <a:off x="415879" y="5481268"/>
            <a:ext cx="164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data-to-viz.com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BB565B1-BBA5-1F02-3305-C9033207A2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799" y="1600202"/>
            <a:ext cx="3239601" cy="38810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10EFCC-C630-0BE1-363D-61A8F6D02E45}"/>
              </a:ext>
            </a:extLst>
          </p:cNvPr>
          <p:cNvSpPr txBox="1"/>
          <p:nvPr/>
        </p:nvSpPr>
        <p:spPr>
          <a:xfrm>
            <a:off x="1795307" y="1248999"/>
            <a:ext cx="1147380" cy="36933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Numeric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6F7417-0858-7A31-8298-63F291611200}"/>
              </a:ext>
            </a:extLst>
          </p:cNvPr>
          <p:cNvSpPr txBox="1"/>
          <p:nvPr/>
        </p:nvSpPr>
        <p:spPr>
          <a:xfrm>
            <a:off x="5494098" y="1248999"/>
            <a:ext cx="1337950" cy="36933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Categorical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323219-0244-9B8C-B5CF-BF0CF84A964C}"/>
              </a:ext>
            </a:extLst>
          </p:cNvPr>
          <p:cNvSpPr txBox="1"/>
          <p:nvPr/>
        </p:nvSpPr>
        <p:spPr>
          <a:xfrm>
            <a:off x="9178263" y="1248086"/>
            <a:ext cx="1337950" cy="369332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Network</a:t>
            </a:r>
          </a:p>
        </p:txBody>
      </p:sp>
    </p:spTree>
    <p:extLst>
      <p:ext uri="{BB962C8B-B14F-4D97-AF65-F5344CB8AC3E}">
        <p14:creationId xmlns:p14="http://schemas.microsoft.com/office/powerpoint/2010/main" val="38354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1317A-FD64-8699-B2B6-6FF74E40E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intelligence &amp; 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DF030-178E-44D3-1163-752CC4460F4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/>
              <a:t>Artificial intelligence</a:t>
            </a:r>
          </a:p>
          <a:p>
            <a:r>
              <a:rPr lang="en-US" dirty="0"/>
              <a:t>Broad category in which machines use various algorithms to perform tasks that typically require human intelligence.</a:t>
            </a:r>
          </a:p>
          <a:p>
            <a:r>
              <a:rPr lang="en-US" dirty="0"/>
              <a:t>Algorithms could be:</a:t>
            </a:r>
          </a:p>
          <a:p>
            <a:pPr lvl="1"/>
            <a:r>
              <a:rPr lang="en-US" dirty="0"/>
              <a:t>Rule-based</a:t>
            </a:r>
          </a:p>
          <a:p>
            <a:pPr lvl="1"/>
            <a:r>
              <a:rPr lang="en-US" dirty="0"/>
              <a:t>Involve optimization</a:t>
            </a:r>
          </a:p>
          <a:p>
            <a:pPr lvl="1"/>
            <a:r>
              <a:rPr lang="en-US" dirty="0"/>
              <a:t>Machine learning</a:t>
            </a:r>
          </a:p>
          <a:p>
            <a:r>
              <a:rPr lang="en-US" dirty="0"/>
              <a:t>Tasks could be: </a:t>
            </a:r>
          </a:p>
          <a:p>
            <a:pPr lvl="1"/>
            <a:r>
              <a:rPr lang="en-US" dirty="0"/>
              <a:t>Determining when maintenance needs to be performed on a machine</a:t>
            </a:r>
          </a:p>
          <a:p>
            <a:pPr lvl="1"/>
            <a:r>
              <a:rPr lang="en-US" dirty="0"/>
              <a:t>Automatically adjusting machine parameters based on some output</a:t>
            </a:r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915D7F-4304-5173-140F-19E3A00B01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200" dirty="0"/>
              <a:t>Machine learning</a:t>
            </a:r>
          </a:p>
          <a:p>
            <a:r>
              <a:rPr lang="en-US" sz="2200" dirty="0"/>
              <a:t>Machine learning is a subcategory of artificial intelligence in which algorithms are used to “learn” from data.</a:t>
            </a:r>
          </a:p>
          <a:p>
            <a:r>
              <a:rPr lang="en-US" sz="2200" dirty="0"/>
              <a:t>Types of machine learning include:</a:t>
            </a:r>
          </a:p>
          <a:p>
            <a:pPr lvl="1"/>
            <a:r>
              <a:rPr lang="en-US" sz="1900" dirty="0"/>
              <a:t>Supervised learning</a:t>
            </a:r>
          </a:p>
          <a:p>
            <a:pPr lvl="1"/>
            <a:r>
              <a:rPr lang="en-US" sz="1900" dirty="0"/>
              <a:t>Unsupervised learning</a:t>
            </a:r>
          </a:p>
          <a:p>
            <a:pPr lvl="1"/>
            <a:r>
              <a:rPr lang="en-US" sz="1900" dirty="0"/>
              <a:t>Reinforcement learning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27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ECD50-2E3C-F1ED-D738-03E2068F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62494-4F78-345A-BBE3-084C3866C4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2611" y="1600201"/>
            <a:ext cx="5462671" cy="362072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/>
              <a:t>Supervised</a:t>
            </a:r>
          </a:p>
          <a:p>
            <a:r>
              <a:rPr lang="en-US" dirty="0"/>
              <a:t>Labeled data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Data that contains the response (target).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Could be numeric or categorical. </a:t>
            </a:r>
            <a:endParaRPr lang="en-US" dirty="0"/>
          </a:p>
          <a:p>
            <a:r>
              <a:rPr lang="en-US" dirty="0"/>
              <a:t>Two categories of methods:</a:t>
            </a:r>
          </a:p>
          <a:p>
            <a:pPr lvl="1"/>
            <a:r>
              <a:rPr lang="en-US" dirty="0"/>
              <a:t>Regression</a:t>
            </a:r>
          </a:p>
          <a:p>
            <a:pPr lvl="1"/>
            <a:r>
              <a:rPr lang="en-US" dirty="0"/>
              <a:t>Classification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1B2DBE-4D14-5DE7-2DBF-0B006BCFA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9386" y="1600203"/>
            <a:ext cx="5273017" cy="298163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Unsupervised</a:t>
            </a:r>
          </a:p>
          <a:p>
            <a:r>
              <a:rPr lang="en-US" dirty="0"/>
              <a:t>Unlabeled data</a:t>
            </a:r>
          </a:p>
          <a:p>
            <a:r>
              <a:rPr lang="en-US" dirty="0"/>
              <a:t>Three categories of methods:</a:t>
            </a:r>
          </a:p>
          <a:p>
            <a:pPr lvl="1"/>
            <a:r>
              <a:rPr lang="en-US" dirty="0"/>
              <a:t>Association</a:t>
            </a:r>
          </a:p>
          <a:p>
            <a:pPr lvl="1"/>
            <a:r>
              <a:rPr lang="en-US" dirty="0"/>
              <a:t>Clustering</a:t>
            </a:r>
          </a:p>
          <a:p>
            <a:pPr lvl="1"/>
            <a:r>
              <a:rPr lang="en-US" dirty="0"/>
              <a:t>Dimensionality reduction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00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</p:sld>
</file>

<file path=ppt/theme/theme1.xml><?xml version="1.0" encoding="utf-8"?>
<a:theme xmlns:a="http://schemas.openxmlformats.org/drawingml/2006/main" name="MSU_Maroon&amp;Grey">
  <a:themeElements>
    <a:clrScheme name="Custom 1">
      <a:dk1>
        <a:sysClr val="windowText" lastClr="000000"/>
      </a:dk1>
      <a:lt1>
        <a:sysClr val="window" lastClr="FFFFFF"/>
      </a:lt1>
      <a:dk2>
        <a:srgbClr val="5E091A"/>
      </a:dk2>
      <a:lt2>
        <a:srgbClr val="E2E4DB"/>
      </a:lt2>
      <a:accent1>
        <a:srgbClr val="5E091A"/>
      </a:accent1>
      <a:accent2>
        <a:srgbClr val="410611"/>
      </a:accent2>
      <a:accent3>
        <a:srgbClr val="545651"/>
      </a:accent3>
      <a:accent4>
        <a:srgbClr val="848780"/>
      </a:accent4>
      <a:accent5>
        <a:srgbClr val="B9BDB3"/>
      </a:accent5>
      <a:accent6>
        <a:srgbClr val="890C25"/>
      </a:accent6>
      <a:hlink>
        <a:srgbClr val="890C25"/>
      </a:hlink>
      <a:folHlink>
        <a:srgbClr val="890C2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6CFF6FC5ECB45928EB512CFF22382" ma:contentTypeVersion="11" ma:contentTypeDescription="Create a new document." ma:contentTypeScope="" ma:versionID="24dd0df36013b0ffba68d5c0d2baf630">
  <xsd:schema xmlns:xsd="http://www.w3.org/2001/XMLSchema" xmlns:xs="http://www.w3.org/2001/XMLSchema" xmlns:p="http://schemas.microsoft.com/office/2006/metadata/properties" xmlns:ns2="65e902fb-caad-4dce-82d5-499b38684ca1" xmlns:ns3="b5d41d40-4f04-4c05-8969-973fe44d3ea0" targetNamespace="http://schemas.microsoft.com/office/2006/metadata/properties" ma:root="true" ma:fieldsID="e2006482c0396607735a62a52549581e" ns2:_="" ns3:_="">
    <xsd:import namespace="65e902fb-caad-4dce-82d5-499b38684ca1"/>
    <xsd:import namespace="b5d41d40-4f04-4c05-8969-973fe44d3e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Not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e902fb-caad-4dce-82d5-499b38684c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Notes" ma:index="12" nillable="true" ma:displayName="Notes" ma:format="Dropdown" ma:internalName="Notes">
      <xsd:simpleType>
        <xsd:restriction base="dms:Text">
          <xsd:maxLength value="255"/>
        </xsd:restriction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2011f1f-c1f6-43e5-98b2-4e6fd79a0b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d41d40-4f04-4c05-8969-973fe44d3ea0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0a8928c-effd-4965-bcde-738d281fc3ce}" ma:internalName="TaxCatchAll" ma:showField="CatchAllData" ma:web="b5d41d40-4f04-4c05-8969-973fe44d3e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s xmlns="65e902fb-caad-4dce-82d5-499b38684ca1" xsi:nil="true"/>
    <TaxCatchAll xmlns="b5d41d40-4f04-4c05-8969-973fe44d3ea0" xsi:nil="true"/>
    <lcf76f155ced4ddcb4097134ff3c332f xmlns="65e902fb-caad-4dce-82d5-499b38684ca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A01DF5-5C1A-4C8E-ADD8-622043334065}"/>
</file>

<file path=customXml/itemProps2.xml><?xml version="1.0" encoding="utf-8"?>
<ds:datastoreItem xmlns:ds="http://schemas.openxmlformats.org/officeDocument/2006/customXml" ds:itemID="{F8168A2A-7232-482A-8A9C-AACE0D583CDA}"/>
</file>

<file path=customXml/itemProps3.xml><?xml version="1.0" encoding="utf-8"?>
<ds:datastoreItem xmlns:ds="http://schemas.openxmlformats.org/officeDocument/2006/customXml" ds:itemID="{328737D8-B049-416D-8903-57B545714D2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32270</TotalTime>
  <Words>758</Words>
  <Application>Microsoft Office PowerPoint</Application>
  <PresentationFormat>Widescreen</PresentationFormat>
  <Paragraphs>158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MSU_Maroon&amp;Grey</vt:lpstr>
      <vt:lpstr>Basics of Data Analytics for the Manufacturing Industry</vt:lpstr>
      <vt:lpstr>Webinar format</vt:lpstr>
      <vt:lpstr>Agenda</vt:lpstr>
      <vt:lpstr>What is data analytics?</vt:lpstr>
      <vt:lpstr>What is data analytics?</vt:lpstr>
      <vt:lpstr>Data preprocessing</vt:lpstr>
      <vt:lpstr>Data exploration</vt:lpstr>
      <vt:lpstr>Artificial intelligence &amp; Machine learning</vt:lpstr>
      <vt:lpstr>Machine learning</vt:lpstr>
      <vt:lpstr>Supervised learning</vt:lpstr>
      <vt:lpstr>Unsupervised learning</vt:lpstr>
      <vt:lpstr>An overview of tools</vt:lpstr>
      <vt:lpstr>An overview of tools</vt:lpstr>
      <vt:lpstr>An overview of tools</vt:lpstr>
      <vt:lpstr>The four pillars of data analytics</vt:lpstr>
      <vt:lpstr>Descriptive analytics</vt:lpstr>
      <vt:lpstr>Diagnostic analytics</vt:lpstr>
      <vt:lpstr>Predictive analytics</vt:lpstr>
      <vt:lpstr>Prescriptive analytics</vt:lpstr>
      <vt:lpstr>Don’t forget to take the survey! Final questions?</vt:lpstr>
    </vt:vector>
  </TitlesOfParts>
  <Company>Mississippi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Rowe</dc:creator>
  <cp:lastModifiedBy>Storey, Jonathan</cp:lastModifiedBy>
  <cp:revision>297</cp:revision>
  <dcterms:created xsi:type="dcterms:W3CDTF">2015-07-09T18:42:12Z</dcterms:created>
  <dcterms:modified xsi:type="dcterms:W3CDTF">2023-04-04T21:16:26Z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0x01010090F6CFF6FC5ECB45928EB512CFF22382</vt:lpwstr>
  </property>
</Properties>
</file>