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2"/>
  </p:notesMasterIdLst>
  <p:handoutMasterIdLst>
    <p:handoutMasterId r:id="rId33"/>
  </p:handoutMasterIdLst>
  <p:sldIdLst>
    <p:sldId id="582" r:id="rId2"/>
    <p:sldId id="256" r:id="rId3"/>
    <p:sldId id="331" r:id="rId4"/>
    <p:sldId id="580" r:id="rId5"/>
    <p:sldId id="425" r:id="rId6"/>
    <p:sldId id="427" r:id="rId7"/>
    <p:sldId id="462" r:id="rId8"/>
    <p:sldId id="287" r:id="rId9"/>
    <p:sldId id="578" r:id="rId10"/>
    <p:sldId id="334" r:id="rId11"/>
    <p:sldId id="544" r:id="rId12"/>
    <p:sldId id="555" r:id="rId13"/>
    <p:sldId id="556" r:id="rId14"/>
    <p:sldId id="558" r:id="rId15"/>
    <p:sldId id="547" r:id="rId16"/>
    <p:sldId id="461" r:id="rId17"/>
    <p:sldId id="258" r:id="rId18"/>
    <p:sldId id="257" r:id="rId19"/>
    <p:sldId id="581" r:id="rId20"/>
    <p:sldId id="496" r:id="rId21"/>
    <p:sldId id="429" r:id="rId22"/>
    <p:sldId id="497" r:id="rId23"/>
    <p:sldId id="433" r:id="rId24"/>
    <p:sldId id="510" r:id="rId25"/>
    <p:sldId id="512" r:id="rId26"/>
    <p:sldId id="514" r:id="rId27"/>
    <p:sldId id="473" r:id="rId28"/>
    <p:sldId id="575" r:id="rId29"/>
    <p:sldId id="452" r:id="rId30"/>
    <p:sldId id="552" r:id="rId31"/>
  </p:sldIdLst>
  <p:sldSz cx="10058400" cy="7772400"/>
  <p:notesSz cx="6918325" cy="9204325"/>
  <p:custDataLst>
    <p:tags r:id="rId34"/>
  </p:custDataLst>
  <p:defaultTextStyle>
    <a:defPPr>
      <a:defRPr lang="en-US"/>
    </a:defPPr>
    <a:lvl1pPr algn="l" rtl="0" eaLnBrk="0" fontAlgn="base" hangingPunct="0">
      <a:spcBef>
        <a:spcPct val="0"/>
      </a:spcBef>
      <a:spcAft>
        <a:spcPct val="0"/>
      </a:spcAft>
      <a:defRPr sz="25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5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5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5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500" kern="1200">
        <a:solidFill>
          <a:schemeClr val="tx1"/>
        </a:solidFill>
        <a:latin typeface="Times New Roman" panose="02020603050405020304" pitchFamily="18" charset="0"/>
        <a:ea typeface="+mn-ea"/>
        <a:cs typeface="+mn-cs"/>
      </a:defRPr>
    </a:lvl5pPr>
    <a:lvl6pPr marL="2286000" algn="l" defTabSz="914400" rtl="0" eaLnBrk="1" latinLnBrk="0" hangingPunct="1">
      <a:defRPr sz="2500" kern="1200">
        <a:solidFill>
          <a:schemeClr val="tx1"/>
        </a:solidFill>
        <a:latin typeface="Times New Roman" panose="02020603050405020304" pitchFamily="18" charset="0"/>
        <a:ea typeface="+mn-ea"/>
        <a:cs typeface="+mn-cs"/>
      </a:defRPr>
    </a:lvl6pPr>
    <a:lvl7pPr marL="2743200" algn="l" defTabSz="914400" rtl="0" eaLnBrk="1" latinLnBrk="0" hangingPunct="1">
      <a:defRPr sz="2500" kern="1200">
        <a:solidFill>
          <a:schemeClr val="tx1"/>
        </a:solidFill>
        <a:latin typeface="Times New Roman" panose="02020603050405020304" pitchFamily="18" charset="0"/>
        <a:ea typeface="+mn-ea"/>
        <a:cs typeface="+mn-cs"/>
      </a:defRPr>
    </a:lvl7pPr>
    <a:lvl8pPr marL="3200400" algn="l" defTabSz="914400" rtl="0" eaLnBrk="1" latinLnBrk="0" hangingPunct="1">
      <a:defRPr sz="2500" kern="1200">
        <a:solidFill>
          <a:schemeClr val="tx1"/>
        </a:solidFill>
        <a:latin typeface="Times New Roman" panose="02020603050405020304" pitchFamily="18" charset="0"/>
        <a:ea typeface="+mn-ea"/>
        <a:cs typeface="+mn-cs"/>
      </a:defRPr>
    </a:lvl8pPr>
    <a:lvl9pPr marL="3657600" algn="l" defTabSz="914400" rtl="0" eaLnBrk="1" latinLnBrk="0" hangingPunct="1">
      <a:defRPr sz="25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00"/>
    <a:srgbClr val="FFFFFF"/>
    <a:srgbClr val="CC9900"/>
    <a:srgbClr val="FF9966"/>
    <a:srgbClr val="CC3300"/>
    <a:srgbClr val="660066"/>
    <a:srgbClr val="003366"/>
    <a:srgbClr val="CCEC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6" autoAdjust="0"/>
    <p:restoredTop sz="99341" autoAdjust="0"/>
  </p:normalViewPr>
  <p:slideViewPr>
    <p:cSldViewPr snapToGrid="0">
      <p:cViewPr varScale="1">
        <p:scale>
          <a:sx n="78" d="100"/>
          <a:sy n="78" d="100"/>
        </p:scale>
        <p:origin x="1402" y="72"/>
      </p:cViewPr>
      <p:guideLst>
        <p:guide orient="horz" pos="2448"/>
        <p:guide pos="31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80" d="100"/>
        <a:sy n="80" d="100"/>
      </p:scale>
      <p:origin x="0" y="-25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t" anchorCtr="0" compatLnSpc="1">
            <a:prstTxWarp prst="textNoShape">
              <a:avLst/>
            </a:prstTxWarp>
          </a:bodyPr>
          <a:lstStyle>
            <a:lvl1pPr defTabSz="920750">
              <a:defRPr sz="1200"/>
            </a:lvl1pPr>
          </a:lstStyle>
          <a:p>
            <a:pPr>
              <a:defRPr/>
            </a:pPr>
            <a:endParaRPr lang="en-US" altLang="en-US"/>
          </a:p>
        </p:txBody>
      </p:sp>
      <p:sp>
        <p:nvSpPr>
          <p:cNvPr id="192515" name="Rectangle 3"/>
          <p:cNvSpPr>
            <a:spLocks noGrp="1" noChangeArrowheads="1"/>
          </p:cNvSpPr>
          <p:nvPr>
            <p:ph type="dt" sz="quarter" idx="1"/>
          </p:nvPr>
        </p:nvSpPr>
        <p:spPr bwMode="auto">
          <a:xfrm>
            <a:off x="3919538" y="0"/>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t" anchorCtr="0" compatLnSpc="1">
            <a:prstTxWarp prst="textNoShape">
              <a:avLst/>
            </a:prstTxWarp>
          </a:bodyPr>
          <a:lstStyle>
            <a:lvl1pPr algn="r" defTabSz="920750">
              <a:defRPr sz="1200"/>
            </a:lvl1pPr>
          </a:lstStyle>
          <a:p>
            <a:pPr>
              <a:defRPr/>
            </a:pPr>
            <a:endParaRPr lang="en-US" altLang="en-US"/>
          </a:p>
        </p:txBody>
      </p:sp>
      <p:sp>
        <p:nvSpPr>
          <p:cNvPr id="192516" name="Rectangle 4"/>
          <p:cNvSpPr>
            <a:spLocks noGrp="1" noChangeArrowheads="1"/>
          </p:cNvSpPr>
          <p:nvPr>
            <p:ph type="ftr" sz="quarter" idx="2"/>
          </p:nvPr>
        </p:nvSpPr>
        <p:spPr bwMode="auto">
          <a:xfrm>
            <a:off x="0" y="8742363"/>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b" anchorCtr="0" compatLnSpc="1">
            <a:prstTxWarp prst="textNoShape">
              <a:avLst/>
            </a:prstTxWarp>
          </a:bodyPr>
          <a:lstStyle>
            <a:lvl1pPr defTabSz="920750">
              <a:defRPr sz="1200"/>
            </a:lvl1pPr>
          </a:lstStyle>
          <a:p>
            <a:pPr>
              <a:defRPr/>
            </a:pPr>
            <a:endParaRPr lang="en-US" altLang="en-US"/>
          </a:p>
        </p:txBody>
      </p:sp>
      <p:sp>
        <p:nvSpPr>
          <p:cNvPr id="192517" name="Rectangle 5"/>
          <p:cNvSpPr>
            <a:spLocks noGrp="1" noChangeArrowheads="1"/>
          </p:cNvSpPr>
          <p:nvPr>
            <p:ph type="sldNum" sz="quarter" idx="3"/>
          </p:nvPr>
        </p:nvSpPr>
        <p:spPr bwMode="auto">
          <a:xfrm>
            <a:off x="3919538" y="8742363"/>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b" anchorCtr="0" compatLnSpc="1">
            <a:prstTxWarp prst="textNoShape">
              <a:avLst/>
            </a:prstTxWarp>
          </a:bodyPr>
          <a:lstStyle>
            <a:lvl1pPr algn="r" defTabSz="920750">
              <a:defRPr sz="1200"/>
            </a:lvl1pPr>
          </a:lstStyle>
          <a:p>
            <a:pPr>
              <a:defRPr/>
            </a:pPr>
            <a:fld id="{2DBC2E01-D026-4AB4-A97E-6A935C32F458}" type="slidenum">
              <a:rPr lang="en-US" altLang="en-US"/>
              <a:pPr>
                <a:defRPr/>
              </a:pPr>
              <a:t>‹#›</a:t>
            </a:fld>
            <a:endParaRPr lang="en-US" altLang="en-US"/>
          </a:p>
        </p:txBody>
      </p:sp>
    </p:spTree>
    <p:extLst>
      <p:ext uri="{BB962C8B-B14F-4D97-AF65-F5344CB8AC3E}">
        <p14:creationId xmlns:p14="http://schemas.microsoft.com/office/powerpoint/2010/main" val="857843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t" anchorCtr="0" compatLnSpc="1">
            <a:prstTxWarp prst="textNoShape">
              <a:avLst/>
            </a:prstTxWarp>
          </a:bodyPr>
          <a:lstStyle>
            <a:lvl1pPr defTabSz="920750">
              <a:defRPr sz="1200"/>
            </a:lvl1pPr>
          </a:lstStyle>
          <a:p>
            <a:pPr>
              <a:defRPr/>
            </a:pPr>
            <a:endParaRPr lang="en-US" altLang="en-US"/>
          </a:p>
        </p:txBody>
      </p:sp>
      <p:sp>
        <p:nvSpPr>
          <p:cNvPr id="49155" name="Rectangle 3"/>
          <p:cNvSpPr>
            <a:spLocks noGrp="1" noChangeArrowheads="1"/>
          </p:cNvSpPr>
          <p:nvPr>
            <p:ph type="dt" idx="1"/>
          </p:nvPr>
        </p:nvSpPr>
        <p:spPr bwMode="auto">
          <a:xfrm>
            <a:off x="3921125" y="0"/>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t" anchorCtr="0" compatLnSpc="1">
            <a:prstTxWarp prst="textNoShape">
              <a:avLst/>
            </a:prstTxWarp>
          </a:bodyPr>
          <a:lstStyle>
            <a:lvl1pPr algn="r" defTabSz="920750">
              <a:defRPr sz="120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223963" y="688975"/>
            <a:ext cx="4468812" cy="34528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p:cNvSpPr>
            <a:spLocks noGrp="1" noChangeArrowheads="1"/>
          </p:cNvSpPr>
          <p:nvPr>
            <p:ph type="body" sz="quarter" idx="3"/>
          </p:nvPr>
        </p:nvSpPr>
        <p:spPr bwMode="auto">
          <a:xfrm>
            <a:off x="922338" y="4371975"/>
            <a:ext cx="5073650" cy="414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9158" name="Rectangle 6"/>
          <p:cNvSpPr>
            <a:spLocks noGrp="1" noChangeArrowheads="1"/>
          </p:cNvSpPr>
          <p:nvPr>
            <p:ph type="ftr" sz="quarter" idx="4"/>
          </p:nvPr>
        </p:nvSpPr>
        <p:spPr bwMode="auto">
          <a:xfrm>
            <a:off x="0" y="8743950"/>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b" anchorCtr="0" compatLnSpc="1">
            <a:prstTxWarp prst="textNoShape">
              <a:avLst/>
            </a:prstTxWarp>
          </a:bodyPr>
          <a:lstStyle>
            <a:lvl1pPr defTabSz="920750">
              <a:defRPr sz="1200"/>
            </a:lvl1pPr>
          </a:lstStyle>
          <a:p>
            <a:pPr>
              <a:defRPr/>
            </a:pPr>
            <a:endParaRPr lang="en-US" altLang="en-US"/>
          </a:p>
        </p:txBody>
      </p:sp>
      <p:sp>
        <p:nvSpPr>
          <p:cNvPr id="49159" name="Rectangle 7"/>
          <p:cNvSpPr>
            <a:spLocks noGrp="1" noChangeArrowheads="1"/>
          </p:cNvSpPr>
          <p:nvPr>
            <p:ph type="sldNum" sz="quarter" idx="5"/>
          </p:nvPr>
        </p:nvSpPr>
        <p:spPr bwMode="auto">
          <a:xfrm>
            <a:off x="3921125" y="8743950"/>
            <a:ext cx="299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6" tIns="46058" rIns="92116" bIns="46058" numCol="1" anchor="b" anchorCtr="0" compatLnSpc="1">
            <a:prstTxWarp prst="textNoShape">
              <a:avLst/>
            </a:prstTxWarp>
          </a:bodyPr>
          <a:lstStyle>
            <a:lvl1pPr algn="r" defTabSz="920750">
              <a:defRPr sz="1200"/>
            </a:lvl1pPr>
          </a:lstStyle>
          <a:p>
            <a:pPr>
              <a:defRPr/>
            </a:pPr>
            <a:fld id="{2E8470E9-18B8-4426-8094-681A648DE230}" type="slidenum">
              <a:rPr lang="en-US" altLang="en-US"/>
              <a:pPr>
                <a:defRPr/>
              </a:pPr>
              <a:t>‹#›</a:t>
            </a:fld>
            <a:endParaRPr lang="en-US" altLang="en-US"/>
          </a:p>
        </p:txBody>
      </p:sp>
    </p:spTree>
    <p:extLst>
      <p:ext uri="{BB962C8B-B14F-4D97-AF65-F5344CB8AC3E}">
        <p14:creationId xmlns:p14="http://schemas.microsoft.com/office/powerpoint/2010/main" val="4016235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p:spPr>
        <p:txBody>
          <a:bodyPr/>
          <a:lstStyle/>
          <a:p>
            <a:endParaRPr lang="en-US" altLang="en-US"/>
          </a:p>
        </p:txBody>
      </p:sp>
      <p:sp>
        <p:nvSpPr>
          <p:cNvPr id="6148" name="Slide Number Placeholder 3"/>
          <p:cNvSpPr>
            <a:spLocks noGrp="1"/>
          </p:cNvSpPr>
          <p:nvPr>
            <p:ph type="sldNum" sz="quarter" idx="5"/>
          </p:nvPr>
        </p:nvSpPr>
        <p:spPr>
          <a:noFill/>
        </p:spPr>
        <p:txBody>
          <a:bodyPr/>
          <a:lstStyle>
            <a:lvl1pPr defTabSz="920750">
              <a:defRPr sz="2500">
                <a:solidFill>
                  <a:schemeClr val="tx1"/>
                </a:solidFill>
                <a:latin typeface="Times New Roman" panose="02020603050405020304" pitchFamily="18" charset="0"/>
              </a:defRPr>
            </a:lvl1pPr>
            <a:lvl2pPr marL="742950" indent="-285750" defTabSz="920750">
              <a:defRPr sz="2500">
                <a:solidFill>
                  <a:schemeClr val="tx1"/>
                </a:solidFill>
                <a:latin typeface="Times New Roman" panose="02020603050405020304" pitchFamily="18" charset="0"/>
              </a:defRPr>
            </a:lvl2pPr>
            <a:lvl3pPr marL="1143000" indent="-228600" defTabSz="920750">
              <a:defRPr sz="2500">
                <a:solidFill>
                  <a:schemeClr val="tx1"/>
                </a:solidFill>
                <a:latin typeface="Times New Roman" panose="02020603050405020304" pitchFamily="18" charset="0"/>
              </a:defRPr>
            </a:lvl3pPr>
            <a:lvl4pPr marL="1600200" indent="-228600" defTabSz="920750">
              <a:defRPr sz="2500">
                <a:solidFill>
                  <a:schemeClr val="tx1"/>
                </a:solidFill>
                <a:latin typeface="Times New Roman" panose="02020603050405020304" pitchFamily="18" charset="0"/>
              </a:defRPr>
            </a:lvl4pPr>
            <a:lvl5pPr marL="2057400" indent="-228600" defTabSz="920750">
              <a:defRPr sz="2500">
                <a:solidFill>
                  <a:schemeClr val="tx1"/>
                </a:solidFill>
                <a:latin typeface="Times New Roman" panose="02020603050405020304" pitchFamily="18" charset="0"/>
              </a:defRPr>
            </a:lvl5pPr>
            <a:lvl6pPr marL="2514600" indent="-228600" defTabSz="92075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defTabSz="92075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defTabSz="92075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defTabSz="920750" eaLnBrk="0" fontAlgn="base" hangingPunct="0">
              <a:spcBef>
                <a:spcPct val="0"/>
              </a:spcBef>
              <a:spcAft>
                <a:spcPct val="0"/>
              </a:spcAft>
              <a:defRPr sz="2500">
                <a:solidFill>
                  <a:schemeClr val="tx1"/>
                </a:solidFill>
                <a:latin typeface="Times New Roman" panose="02020603050405020304" pitchFamily="18" charset="0"/>
              </a:defRPr>
            </a:lvl9pPr>
          </a:lstStyle>
          <a:p>
            <a:fld id="{55D6BD20-6C69-4777-95AD-93B47DF24096}" type="slidenum">
              <a:rPr lang="en-US" altLang="en-US" sz="1200" smtClean="0"/>
              <a:pPr/>
              <a:t>1</a:t>
            </a:fld>
            <a:endParaRPr lang="en-US" altLang="en-US" sz="1200"/>
          </a:p>
        </p:txBody>
      </p:sp>
    </p:spTree>
    <p:extLst>
      <p:ext uri="{BB962C8B-B14F-4D97-AF65-F5344CB8AC3E}">
        <p14:creationId xmlns:p14="http://schemas.microsoft.com/office/powerpoint/2010/main" val="1368024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endParaRPr lang="en-US" altLang="en-US"/>
          </a:p>
        </p:txBody>
      </p:sp>
      <p:sp>
        <p:nvSpPr>
          <p:cNvPr id="8196" name="Slide Number Placeholder 3"/>
          <p:cNvSpPr>
            <a:spLocks noGrp="1"/>
          </p:cNvSpPr>
          <p:nvPr>
            <p:ph type="sldNum" sz="quarter" idx="5"/>
          </p:nvPr>
        </p:nvSpPr>
        <p:spPr>
          <a:noFill/>
        </p:spPr>
        <p:txBody>
          <a:bodyPr/>
          <a:lstStyle>
            <a:lvl1pPr defTabSz="920750">
              <a:defRPr sz="2500">
                <a:solidFill>
                  <a:schemeClr val="tx1"/>
                </a:solidFill>
                <a:latin typeface="Times New Roman" panose="02020603050405020304" pitchFamily="18" charset="0"/>
              </a:defRPr>
            </a:lvl1pPr>
            <a:lvl2pPr marL="742950" indent="-285750" defTabSz="920750">
              <a:defRPr sz="2500">
                <a:solidFill>
                  <a:schemeClr val="tx1"/>
                </a:solidFill>
                <a:latin typeface="Times New Roman" panose="02020603050405020304" pitchFamily="18" charset="0"/>
              </a:defRPr>
            </a:lvl2pPr>
            <a:lvl3pPr marL="1143000" indent="-228600" defTabSz="920750">
              <a:defRPr sz="2500">
                <a:solidFill>
                  <a:schemeClr val="tx1"/>
                </a:solidFill>
                <a:latin typeface="Times New Roman" panose="02020603050405020304" pitchFamily="18" charset="0"/>
              </a:defRPr>
            </a:lvl3pPr>
            <a:lvl4pPr marL="1600200" indent="-228600" defTabSz="920750">
              <a:defRPr sz="2500">
                <a:solidFill>
                  <a:schemeClr val="tx1"/>
                </a:solidFill>
                <a:latin typeface="Times New Roman" panose="02020603050405020304" pitchFamily="18" charset="0"/>
              </a:defRPr>
            </a:lvl4pPr>
            <a:lvl5pPr marL="2057400" indent="-228600" defTabSz="920750">
              <a:defRPr sz="2500">
                <a:solidFill>
                  <a:schemeClr val="tx1"/>
                </a:solidFill>
                <a:latin typeface="Times New Roman" panose="02020603050405020304" pitchFamily="18" charset="0"/>
              </a:defRPr>
            </a:lvl5pPr>
            <a:lvl6pPr marL="2514600" indent="-228600" defTabSz="92075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defTabSz="92075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defTabSz="92075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defTabSz="920750" eaLnBrk="0" fontAlgn="base" hangingPunct="0">
              <a:spcBef>
                <a:spcPct val="0"/>
              </a:spcBef>
              <a:spcAft>
                <a:spcPct val="0"/>
              </a:spcAft>
              <a:defRPr sz="2500">
                <a:solidFill>
                  <a:schemeClr val="tx1"/>
                </a:solidFill>
                <a:latin typeface="Times New Roman" panose="02020603050405020304" pitchFamily="18" charset="0"/>
              </a:defRPr>
            </a:lvl9pPr>
          </a:lstStyle>
          <a:p>
            <a:fld id="{ED7F9AC9-9621-41D3-837D-153D1132D1BB}" type="slidenum">
              <a:rPr lang="en-US" altLang="en-US" sz="1200" smtClean="0"/>
              <a:pPr/>
              <a:t>2</a:t>
            </a:fld>
            <a:endParaRPr lang="en-US" altLang="en-US" sz="1200"/>
          </a:p>
        </p:txBody>
      </p:sp>
    </p:spTree>
    <p:extLst>
      <p:ext uri="{BB962C8B-B14F-4D97-AF65-F5344CB8AC3E}">
        <p14:creationId xmlns:p14="http://schemas.microsoft.com/office/powerpoint/2010/main" val="783944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US" altLang="en-US"/>
          </a:p>
        </p:txBody>
      </p:sp>
      <p:sp>
        <p:nvSpPr>
          <p:cNvPr id="10244" name="Slide Number Placeholder 3"/>
          <p:cNvSpPr>
            <a:spLocks noGrp="1"/>
          </p:cNvSpPr>
          <p:nvPr>
            <p:ph type="sldNum" sz="quarter" idx="5"/>
          </p:nvPr>
        </p:nvSpPr>
        <p:spPr>
          <a:noFill/>
        </p:spPr>
        <p:txBody>
          <a:bodyPr/>
          <a:lstStyle>
            <a:lvl1pPr defTabSz="920750">
              <a:defRPr sz="2500">
                <a:solidFill>
                  <a:schemeClr val="tx1"/>
                </a:solidFill>
                <a:latin typeface="Times New Roman" panose="02020603050405020304" pitchFamily="18" charset="0"/>
              </a:defRPr>
            </a:lvl1pPr>
            <a:lvl2pPr marL="742950" indent="-285750" defTabSz="920750">
              <a:defRPr sz="2500">
                <a:solidFill>
                  <a:schemeClr val="tx1"/>
                </a:solidFill>
                <a:latin typeface="Times New Roman" panose="02020603050405020304" pitchFamily="18" charset="0"/>
              </a:defRPr>
            </a:lvl2pPr>
            <a:lvl3pPr marL="1143000" indent="-228600" defTabSz="920750">
              <a:defRPr sz="2500">
                <a:solidFill>
                  <a:schemeClr val="tx1"/>
                </a:solidFill>
                <a:latin typeface="Times New Roman" panose="02020603050405020304" pitchFamily="18" charset="0"/>
              </a:defRPr>
            </a:lvl3pPr>
            <a:lvl4pPr marL="1600200" indent="-228600" defTabSz="920750">
              <a:defRPr sz="2500">
                <a:solidFill>
                  <a:schemeClr val="tx1"/>
                </a:solidFill>
                <a:latin typeface="Times New Roman" panose="02020603050405020304" pitchFamily="18" charset="0"/>
              </a:defRPr>
            </a:lvl4pPr>
            <a:lvl5pPr marL="2057400" indent="-228600" defTabSz="920750">
              <a:defRPr sz="2500">
                <a:solidFill>
                  <a:schemeClr val="tx1"/>
                </a:solidFill>
                <a:latin typeface="Times New Roman" panose="02020603050405020304" pitchFamily="18" charset="0"/>
              </a:defRPr>
            </a:lvl5pPr>
            <a:lvl6pPr marL="2514600" indent="-228600" defTabSz="92075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defTabSz="92075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defTabSz="92075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defTabSz="920750" eaLnBrk="0" fontAlgn="base" hangingPunct="0">
              <a:spcBef>
                <a:spcPct val="0"/>
              </a:spcBef>
              <a:spcAft>
                <a:spcPct val="0"/>
              </a:spcAft>
              <a:defRPr sz="2500">
                <a:solidFill>
                  <a:schemeClr val="tx1"/>
                </a:solidFill>
                <a:latin typeface="Times New Roman" panose="02020603050405020304" pitchFamily="18" charset="0"/>
              </a:defRPr>
            </a:lvl9pPr>
          </a:lstStyle>
          <a:p>
            <a:fld id="{D029F5FC-0A1C-43BA-B339-FD19AA6BCE35}" type="slidenum">
              <a:rPr lang="en-US" altLang="en-US" sz="1200" smtClean="0"/>
              <a:pPr/>
              <a:t>3</a:t>
            </a:fld>
            <a:endParaRPr lang="en-US" altLang="en-US" sz="1200"/>
          </a:p>
        </p:txBody>
      </p:sp>
    </p:spTree>
    <p:extLst>
      <p:ext uri="{BB962C8B-B14F-4D97-AF65-F5344CB8AC3E}">
        <p14:creationId xmlns:p14="http://schemas.microsoft.com/office/powerpoint/2010/main" val="2947587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20750">
              <a:defRPr sz="2500">
                <a:solidFill>
                  <a:schemeClr val="tx1"/>
                </a:solidFill>
                <a:latin typeface="Times New Roman" panose="02020603050405020304" pitchFamily="18" charset="0"/>
              </a:defRPr>
            </a:lvl1pPr>
            <a:lvl2pPr marL="742950" indent="-285750" defTabSz="920750">
              <a:defRPr sz="2500">
                <a:solidFill>
                  <a:schemeClr val="tx1"/>
                </a:solidFill>
                <a:latin typeface="Times New Roman" panose="02020603050405020304" pitchFamily="18" charset="0"/>
              </a:defRPr>
            </a:lvl2pPr>
            <a:lvl3pPr marL="1143000" indent="-228600" defTabSz="920750">
              <a:defRPr sz="2500">
                <a:solidFill>
                  <a:schemeClr val="tx1"/>
                </a:solidFill>
                <a:latin typeface="Times New Roman" panose="02020603050405020304" pitchFamily="18" charset="0"/>
              </a:defRPr>
            </a:lvl3pPr>
            <a:lvl4pPr marL="1600200" indent="-228600" defTabSz="920750">
              <a:defRPr sz="2500">
                <a:solidFill>
                  <a:schemeClr val="tx1"/>
                </a:solidFill>
                <a:latin typeface="Times New Roman" panose="02020603050405020304" pitchFamily="18" charset="0"/>
              </a:defRPr>
            </a:lvl4pPr>
            <a:lvl5pPr marL="2057400" indent="-228600" defTabSz="920750">
              <a:defRPr sz="2500">
                <a:solidFill>
                  <a:schemeClr val="tx1"/>
                </a:solidFill>
                <a:latin typeface="Times New Roman" panose="02020603050405020304" pitchFamily="18" charset="0"/>
              </a:defRPr>
            </a:lvl5pPr>
            <a:lvl6pPr marL="2514600" indent="-228600" defTabSz="92075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defTabSz="92075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defTabSz="92075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defTabSz="920750" eaLnBrk="0" fontAlgn="base" hangingPunct="0">
              <a:spcBef>
                <a:spcPct val="0"/>
              </a:spcBef>
              <a:spcAft>
                <a:spcPct val="0"/>
              </a:spcAft>
              <a:defRPr sz="2500">
                <a:solidFill>
                  <a:schemeClr val="tx1"/>
                </a:solidFill>
                <a:latin typeface="Times New Roman" panose="02020603050405020304" pitchFamily="18" charset="0"/>
              </a:defRPr>
            </a:lvl9pPr>
          </a:lstStyle>
          <a:p>
            <a:fld id="{281AB476-6079-43EA-99D3-74335A0B969E}" type="slidenum">
              <a:rPr lang="en-US" altLang="en-US" sz="1200" smtClean="0"/>
              <a:pPr/>
              <a:t>25</a:t>
            </a:fld>
            <a:endParaRPr lang="en-US" alt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22338" y="4373563"/>
            <a:ext cx="5073650" cy="4141787"/>
          </a:xfrm>
          <a:noFill/>
        </p:spPr>
        <p:txBody>
          <a:bodyPr/>
          <a:lstStyle/>
          <a:p>
            <a:endParaRPr lang="en-US" altLang="en-US"/>
          </a:p>
        </p:txBody>
      </p:sp>
    </p:spTree>
    <p:extLst>
      <p:ext uri="{BB962C8B-B14F-4D97-AF65-F5344CB8AC3E}">
        <p14:creationId xmlns:p14="http://schemas.microsoft.com/office/powerpoint/2010/main" val="102398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20750">
              <a:defRPr sz="2500">
                <a:solidFill>
                  <a:schemeClr val="tx1"/>
                </a:solidFill>
                <a:latin typeface="Times New Roman" panose="02020603050405020304" pitchFamily="18" charset="0"/>
              </a:defRPr>
            </a:lvl1pPr>
            <a:lvl2pPr marL="742950" indent="-285750" defTabSz="920750">
              <a:defRPr sz="2500">
                <a:solidFill>
                  <a:schemeClr val="tx1"/>
                </a:solidFill>
                <a:latin typeface="Times New Roman" panose="02020603050405020304" pitchFamily="18" charset="0"/>
              </a:defRPr>
            </a:lvl2pPr>
            <a:lvl3pPr marL="1143000" indent="-228600" defTabSz="920750">
              <a:defRPr sz="2500">
                <a:solidFill>
                  <a:schemeClr val="tx1"/>
                </a:solidFill>
                <a:latin typeface="Times New Roman" panose="02020603050405020304" pitchFamily="18" charset="0"/>
              </a:defRPr>
            </a:lvl3pPr>
            <a:lvl4pPr marL="1600200" indent="-228600" defTabSz="920750">
              <a:defRPr sz="2500">
                <a:solidFill>
                  <a:schemeClr val="tx1"/>
                </a:solidFill>
                <a:latin typeface="Times New Roman" panose="02020603050405020304" pitchFamily="18" charset="0"/>
              </a:defRPr>
            </a:lvl4pPr>
            <a:lvl5pPr marL="2057400" indent="-228600" defTabSz="920750">
              <a:defRPr sz="2500">
                <a:solidFill>
                  <a:schemeClr val="tx1"/>
                </a:solidFill>
                <a:latin typeface="Times New Roman" panose="02020603050405020304" pitchFamily="18" charset="0"/>
              </a:defRPr>
            </a:lvl5pPr>
            <a:lvl6pPr marL="2514600" indent="-228600" defTabSz="92075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defTabSz="92075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defTabSz="92075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defTabSz="920750" eaLnBrk="0" fontAlgn="base" hangingPunct="0">
              <a:spcBef>
                <a:spcPct val="0"/>
              </a:spcBef>
              <a:spcAft>
                <a:spcPct val="0"/>
              </a:spcAft>
              <a:defRPr sz="2500">
                <a:solidFill>
                  <a:schemeClr val="tx1"/>
                </a:solidFill>
                <a:latin typeface="Times New Roman" panose="02020603050405020304" pitchFamily="18" charset="0"/>
              </a:defRPr>
            </a:lvl9pPr>
          </a:lstStyle>
          <a:p>
            <a:fld id="{296B7568-DF99-4D6A-B15E-C2AD31F39523}" type="slidenum">
              <a:rPr lang="en-US" altLang="en-US" sz="1200" smtClean="0"/>
              <a:pPr/>
              <a:t>26</a:t>
            </a:fld>
            <a:endParaRPr lang="en-US" alt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22338" y="4373563"/>
            <a:ext cx="5073650" cy="4141787"/>
          </a:xfrm>
          <a:noFill/>
        </p:spPr>
        <p:txBody>
          <a:bodyPr/>
          <a:lstStyle/>
          <a:p>
            <a:endParaRPr lang="en-US" altLang="en-US"/>
          </a:p>
        </p:txBody>
      </p:sp>
    </p:spTree>
    <p:extLst>
      <p:ext uri="{BB962C8B-B14F-4D97-AF65-F5344CB8AC3E}">
        <p14:creationId xmlns:p14="http://schemas.microsoft.com/office/powerpoint/2010/main" val="3369660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271588"/>
            <a:ext cx="7543800" cy="2706687"/>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6"/>
          <p:cNvSpPr>
            <a:spLocks noGrp="1"/>
          </p:cNvSpPr>
          <p:nvPr>
            <p:ph type="dt" sz="half" idx="10"/>
          </p:nvPr>
        </p:nvSpPr>
        <p:spPr/>
        <p:txBody>
          <a:bodyPr/>
          <a:lstStyle>
            <a:lvl1pPr>
              <a:defRPr/>
            </a:lvl1pPr>
          </a:lstStyle>
          <a:p>
            <a:pPr>
              <a:defRPr/>
            </a:pPr>
            <a:endParaRPr lang="en-US" altLang="en-US"/>
          </a:p>
        </p:txBody>
      </p:sp>
      <p:sp>
        <p:nvSpPr>
          <p:cNvPr id="5" name="Footer Placeholder 7"/>
          <p:cNvSpPr>
            <a:spLocks noGrp="1"/>
          </p:cNvSpPr>
          <p:nvPr>
            <p:ph type="ftr" sz="quarter" idx="11"/>
          </p:nvPr>
        </p:nvSpPr>
        <p:spPr/>
        <p:txBody>
          <a:bodyPr/>
          <a:lstStyle>
            <a:lvl1pPr>
              <a:defRPr smtClean="0"/>
            </a:lvl1pPr>
          </a:lstStyle>
          <a:p>
            <a:pPr>
              <a:defRPr/>
            </a:pPr>
            <a:r>
              <a:rPr lang="en-US" altLang="en-US"/>
              <a:t>Insert company name/logo</a:t>
            </a:r>
          </a:p>
        </p:txBody>
      </p:sp>
      <p:sp>
        <p:nvSpPr>
          <p:cNvPr id="6" name="Slide Number Placeholder 8"/>
          <p:cNvSpPr>
            <a:spLocks noGrp="1"/>
          </p:cNvSpPr>
          <p:nvPr>
            <p:ph type="sldNum" sz="quarter" idx="12"/>
          </p:nvPr>
        </p:nvSpPr>
        <p:spPr/>
        <p:txBody>
          <a:bodyPr/>
          <a:lstStyle>
            <a:lvl1pPr>
              <a:defRPr smtClean="0"/>
            </a:lvl1pPr>
          </a:lstStyle>
          <a:p>
            <a:pPr>
              <a:defRPr/>
            </a:pPr>
            <a:fld id="{2B40AFB3-DEE8-43A9-BAAB-407EC84954DC}" type="slidenum">
              <a:rPr lang="en-US"/>
              <a:pPr>
                <a:defRPr/>
              </a:pPr>
              <a:t>‹#›</a:t>
            </a:fld>
            <a:endParaRPr lang="en-US"/>
          </a:p>
        </p:txBody>
      </p:sp>
    </p:spTree>
    <p:extLst>
      <p:ext uri="{BB962C8B-B14F-4D97-AF65-F5344CB8AC3E}">
        <p14:creationId xmlns:p14="http://schemas.microsoft.com/office/powerpoint/2010/main" val="29954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6" name="Slide Number Placeholder 3"/>
          <p:cNvSpPr>
            <a:spLocks noGrp="1"/>
          </p:cNvSpPr>
          <p:nvPr>
            <p:ph type="sldNum" sz="quarter" idx="12"/>
          </p:nvPr>
        </p:nvSpPr>
        <p:spPr/>
        <p:txBody>
          <a:bodyPr/>
          <a:lstStyle>
            <a:lvl1pPr>
              <a:defRPr/>
            </a:lvl1pPr>
          </a:lstStyle>
          <a:p>
            <a:pPr>
              <a:defRPr/>
            </a:pPr>
            <a:fld id="{1731ED5F-027A-40E9-8D08-29837DDCCC55}" type="slidenum">
              <a:rPr lang="en-US"/>
              <a:pPr>
                <a:defRPr/>
              </a:pPr>
              <a:t>‹#›</a:t>
            </a:fld>
            <a:endParaRPr lang="en-US"/>
          </a:p>
        </p:txBody>
      </p:sp>
    </p:spTree>
    <p:extLst>
      <p:ext uri="{BB962C8B-B14F-4D97-AF65-F5344CB8AC3E}">
        <p14:creationId xmlns:p14="http://schemas.microsoft.com/office/powerpoint/2010/main" val="660651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533400"/>
            <a:ext cx="203835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533400"/>
            <a:ext cx="596265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6" name="Slide Number Placeholder 3"/>
          <p:cNvSpPr>
            <a:spLocks noGrp="1"/>
          </p:cNvSpPr>
          <p:nvPr>
            <p:ph type="sldNum" sz="quarter" idx="12"/>
          </p:nvPr>
        </p:nvSpPr>
        <p:spPr/>
        <p:txBody>
          <a:bodyPr/>
          <a:lstStyle>
            <a:lvl1pPr>
              <a:defRPr/>
            </a:lvl1pPr>
          </a:lstStyle>
          <a:p>
            <a:pPr>
              <a:defRPr/>
            </a:pPr>
            <a:fld id="{8992763C-69D7-41F0-8F21-9C61FC848822}" type="slidenum">
              <a:rPr lang="en-US"/>
              <a:pPr>
                <a:defRPr/>
              </a:pPr>
              <a:t>‹#›</a:t>
            </a:fld>
            <a:endParaRPr lang="en-US"/>
          </a:p>
        </p:txBody>
      </p:sp>
    </p:spTree>
    <p:extLst>
      <p:ext uri="{BB962C8B-B14F-4D97-AF65-F5344CB8AC3E}">
        <p14:creationId xmlns:p14="http://schemas.microsoft.com/office/powerpoint/2010/main" val="2486952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7239000" cy="609600"/>
          </a:xfrm>
        </p:spPr>
        <p:txBody>
          <a:bodyPr/>
          <a:lstStyle/>
          <a:p>
            <a:r>
              <a:rPr lang="en-US"/>
              <a:t>Click to edit Master title style</a:t>
            </a:r>
          </a:p>
        </p:txBody>
      </p:sp>
      <p:sp>
        <p:nvSpPr>
          <p:cNvPr id="3" name="Text Placeholder 2"/>
          <p:cNvSpPr>
            <a:spLocks noGrp="1"/>
          </p:cNvSpPr>
          <p:nvPr>
            <p:ph type="body" sz="half" idx="1"/>
          </p:nvPr>
        </p:nvSpPr>
        <p:spPr>
          <a:xfrm>
            <a:off x="685800" y="1752600"/>
            <a:ext cx="381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381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7" name="Slide Number Placeholder 3"/>
          <p:cNvSpPr>
            <a:spLocks noGrp="1"/>
          </p:cNvSpPr>
          <p:nvPr>
            <p:ph type="sldNum" sz="quarter" idx="12"/>
          </p:nvPr>
        </p:nvSpPr>
        <p:spPr/>
        <p:txBody>
          <a:bodyPr/>
          <a:lstStyle>
            <a:lvl1pPr>
              <a:defRPr/>
            </a:lvl1pPr>
          </a:lstStyle>
          <a:p>
            <a:pPr>
              <a:defRPr/>
            </a:pPr>
            <a:fld id="{39E39B3B-A996-449C-B1B6-C522EB98EB5B}" type="slidenum">
              <a:rPr lang="en-US"/>
              <a:pPr>
                <a:defRPr/>
              </a:pPr>
              <a:t>‹#›</a:t>
            </a:fld>
            <a:endParaRPr lang="en-US"/>
          </a:p>
        </p:txBody>
      </p:sp>
    </p:spTree>
    <p:extLst>
      <p:ext uri="{BB962C8B-B14F-4D97-AF65-F5344CB8AC3E}">
        <p14:creationId xmlns:p14="http://schemas.microsoft.com/office/powerpoint/2010/main" val="1590157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533400"/>
            <a:ext cx="81534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5" name="Slide Number Placeholder 3"/>
          <p:cNvSpPr>
            <a:spLocks noGrp="1"/>
          </p:cNvSpPr>
          <p:nvPr>
            <p:ph type="sldNum" sz="quarter" idx="12"/>
          </p:nvPr>
        </p:nvSpPr>
        <p:spPr/>
        <p:txBody>
          <a:bodyPr/>
          <a:lstStyle>
            <a:lvl1pPr>
              <a:defRPr/>
            </a:lvl1pPr>
          </a:lstStyle>
          <a:p>
            <a:pPr>
              <a:defRPr/>
            </a:pPr>
            <a:fld id="{CE11CFE1-B091-4155-9716-21A57F903E18}" type="slidenum">
              <a:rPr lang="en-US"/>
              <a:pPr>
                <a:defRPr/>
              </a:pPr>
              <a:t>‹#›</a:t>
            </a:fld>
            <a:endParaRPr lang="en-US"/>
          </a:p>
        </p:txBody>
      </p:sp>
    </p:spTree>
    <p:extLst>
      <p:ext uri="{BB962C8B-B14F-4D97-AF65-F5344CB8AC3E}">
        <p14:creationId xmlns:p14="http://schemas.microsoft.com/office/powerpoint/2010/main" val="2228064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7239000" cy="609600"/>
          </a:xfrm>
        </p:spPr>
        <p:txBody>
          <a:bodyPr/>
          <a:lstStyle/>
          <a:p>
            <a:r>
              <a:rPr lang="en-US"/>
              <a:t>Click to edit Master title style</a:t>
            </a:r>
          </a:p>
        </p:txBody>
      </p:sp>
      <p:sp>
        <p:nvSpPr>
          <p:cNvPr id="3" name="Table Placeholder 2"/>
          <p:cNvSpPr>
            <a:spLocks noGrp="1"/>
          </p:cNvSpPr>
          <p:nvPr>
            <p:ph type="tbl" idx="1"/>
          </p:nvPr>
        </p:nvSpPr>
        <p:spPr>
          <a:xfrm>
            <a:off x="685800" y="1752600"/>
            <a:ext cx="7772400" cy="4495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6" name="Slide Number Placeholder 3"/>
          <p:cNvSpPr>
            <a:spLocks noGrp="1"/>
          </p:cNvSpPr>
          <p:nvPr>
            <p:ph type="sldNum" sz="quarter" idx="12"/>
          </p:nvPr>
        </p:nvSpPr>
        <p:spPr/>
        <p:txBody>
          <a:bodyPr/>
          <a:lstStyle>
            <a:lvl1pPr>
              <a:defRPr/>
            </a:lvl1pPr>
          </a:lstStyle>
          <a:p>
            <a:pPr>
              <a:defRPr/>
            </a:pPr>
            <a:fld id="{843E482B-9BCC-4518-8C0D-F549FB339ED4}" type="slidenum">
              <a:rPr lang="en-US"/>
              <a:pPr>
                <a:defRPr/>
              </a:pPr>
              <a:t>‹#›</a:t>
            </a:fld>
            <a:endParaRPr lang="en-US"/>
          </a:p>
        </p:txBody>
      </p:sp>
    </p:spTree>
    <p:extLst>
      <p:ext uri="{BB962C8B-B14F-4D97-AF65-F5344CB8AC3E}">
        <p14:creationId xmlns:p14="http://schemas.microsoft.com/office/powerpoint/2010/main" val="2132253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1515" y="7203865"/>
            <a:ext cx="2263140" cy="413808"/>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Property of Mississippi State University © 2017</a:t>
            </a:r>
          </a:p>
        </p:txBody>
      </p:sp>
      <p:sp>
        <p:nvSpPr>
          <p:cNvPr id="6" name="Slide Number Placeholder 5"/>
          <p:cNvSpPr>
            <a:spLocks noGrp="1"/>
          </p:cNvSpPr>
          <p:nvPr>
            <p:ph type="sldNum" sz="quarter" idx="12"/>
          </p:nvPr>
        </p:nvSpPr>
        <p:spPr/>
        <p:txBody>
          <a:bodyPr/>
          <a:lstStyle/>
          <a:p>
            <a:fld id="{24677D35-6826-4D19-BA27-5BA251E92CD2}" type="slidenum">
              <a:rPr lang="en-US" smtClean="0"/>
              <a:t>‹#›</a:t>
            </a:fld>
            <a:endParaRPr lang="en-US"/>
          </a:p>
        </p:txBody>
      </p:sp>
    </p:spTree>
    <p:extLst>
      <p:ext uri="{BB962C8B-B14F-4D97-AF65-F5344CB8AC3E}">
        <p14:creationId xmlns:p14="http://schemas.microsoft.com/office/powerpoint/2010/main" val="3781674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6" name="Slide Number Placeholder 3"/>
          <p:cNvSpPr>
            <a:spLocks noGrp="1"/>
          </p:cNvSpPr>
          <p:nvPr>
            <p:ph type="sldNum" sz="quarter" idx="12"/>
          </p:nvPr>
        </p:nvSpPr>
        <p:spPr/>
        <p:txBody>
          <a:bodyPr/>
          <a:lstStyle>
            <a:lvl1pPr>
              <a:defRPr/>
            </a:lvl1pPr>
          </a:lstStyle>
          <a:p>
            <a:pPr>
              <a:defRPr/>
            </a:pPr>
            <a:fld id="{4A846EB2-D692-40B8-AA45-89E57B8F673A}" type="slidenum">
              <a:rPr lang="en-US"/>
              <a:pPr>
                <a:defRPr/>
              </a:pPr>
              <a:t>‹#›</a:t>
            </a:fld>
            <a:endParaRPr lang="en-US"/>
          </a:p>
        </p:txBody>
      </p:sp>
    </p:spTree>
    <p:extLst>
      <p:ext uri="{BB962C8B-B14F-4D97-AF65-F5344CB8AC3E}">
        <p14:creationId xmlns:p14="http://schemas.microsoft.com/office/powerpoint/2010/main" val="424360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938338"/>
            <a:ext cx="8675688" cy="3232150"/>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85800" y="5200650"/>
            <a:ext cx="8675688" cy="170021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6" name="Slide Number Placeholder 3"/>
          <p:cNvSpPr>
            <a:spLocks noGrp="1"/>
          </p:cNvSpPr>
          <p:nvPr>
            <p:ph type="sldNum" sz="quarter" idx="12"/>
          </p:nvPr>
        </p:nvSpPr>
        <p:spPr/>
        <p:txBody>
          <a:bodyPr/>
          <a:lstStyle>
            <a:lvl1pPr>
              <a:defRPr/>
            </a:lvl1pPr>
          </a:lstStyle>
          <a:p>
            <a:pPr>
              <a:defRPr/>
            </a:pPr>
            <a:fld id="{BB7C3B15-8B82-4A45-B143-192DC473F20B}" type="slidenum">
              <a:rPr lang="en-US"/>
              <a:pPr>
                <a:defRPr/>
              </a:pPr>
              <a:t>‹#›</a:t>
            </a:fld>
            <a:endParaRPr lang="en-US"/>
          </a:p>
        </p:txBody>
      </p:sp>
    </p:spTree>
    <p:extLst>
      <p:ext uri="{BB962C8B-B14F-4D97-AF65-F5344CB8AC3E}">
        <p14:creationId xmlns:p14="http://schemas.microsoft.com/office/powerpoint/2010/main" val="207220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752600"/>
            <a:ext cx="381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381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7" name="Slide Number Placeholder 3"/>
          <p:cNvSpPr>
            <a:spLocks noGrp="1"/>
          </p:cNvSpPr>
          <p:nvPr>
            <p:ph type="sldNum" sz="quarter" idx="12"/>
          </p:nvPr>
        </p:nvSpPr>
        <p:spPr/>
        <p:txBody>
          <a:bodyPr/>
          <a:lstStyle>
            <a:lvl1pPr>
              <a:defRPr/>
            </a:lvl1pPr>
          </a:lstStyle>
          <a:p>
            <a:pPr>
              <a:defRPr/>
            </a:pPr>
            <a:fld id="{8FD7D5DD-DC35-4BB8-8D68-53802FDF552F}" type="slidenum">
              <a:rPr lang="en-US"/>
              <a:pPr>
                <a:defRPr/>
              </a:pPr>
              <a:t>‹#›</a:t>
            </a:fld>
            <a:endParaRPr lang="en-US"/>
          </a:p>
        </p:txBody>
      </p:sp>
    </p:spTree>
    <p:extLst>
      <p:ext uri="{BB962C8B-B14F-4D97-AF65-F5344CB8AC3E}">
        <p14:creationId xmlns:p14="http://schemas.microsoft.com/office/powerpoint/2010/main" val="264991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9" name="Slide Number Placeholder 3"/>
          <p:cNvSpPr>
            <a:spLocks noGrp="1"/>
          </p:cNvSpPr>
          <p:nvPr>
            <p:ph type="sldNum" sz="quarter" idx="12"/>
          </p:nvPr>
        </p:nvSpPr>
        <p:spPr/>
        <p:txBody>
          <a:bodyPr/>
          <a:lstStyle>
            <a:lvl1pPr>
              <a:defRPr/>
            </a:lvl1pPr>
          </a:lstStyle>
          <a:p>
            <a:pPr>
              <a:defRPr/>
            </a:pPr>
            <a:fld id="{F06DE2DD-9CFA-4EDF-9BCE-672687003A9E}" type="slidenum">
              <a:rPr lang="en-US"/>
              <a:pPr>
                <a:defRPr/>
              </a:pPr>
              <a:t>‹#›</a:t>
            </a:fld>
            <a:endParaRPr lang="en-US"/>
          </a:p>
        </p:txBody>
      </p:sp>
    </p:spTree>
    <p:extLst>
      <p:ext uri="{BB962C8B-B14F-4D97-AF65-F5344CB8AC3E}">
        <p14:creationId xmlns:p14="http://schemas.microsoft.com/office/powerpoint/2010/main" val="372585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5" name="Slide Number Placeholder 3"/>
          <p:cNvSpPr>
            <a:spLocks noGrp="1"/>
          </p:cNvSpPr>
          <p:nvPr>
            <p:ph type="sldNum" sz="quarter" idx="12"/>
          </p:nvPr>
        </p:nvSpPr>
        <p:spPr/>
        <p:txBody>
          <a:bodyPr/>
          <a:lstStyle>
            <a:lvl1pPr>
              <a:defRPr/>
            </a:lvl1pPr>
          </a:lstStyle>
          <a:p>
            <a:pPr>
              <a:defRPr/>
            </a:pPr>
            <a:fld id="{9F9C581D-92BF-4D65-8E3F-4412E7187C0A}" type="slidenum">
              <a:rPr lang="en-US"/>
              <a:pPr>
                <a:defRPr/>
              </a:pPr>
              <a:t>‹#›</a:t>
            </a:fld>
            <a:endParaRPr lang="en-US"/>
          </a:p>
        </p:txBody>
      </p:sp>
    </p:spTree>
    <p:extLst>
      <p:ext uri="{BB962C8B-B14F-4D97-AF65-F5344CB8AC3E}">
        <p14:creationId xmlns:p14="http://schemas.microsoft.com/office/powerpoint/2010/main" val="323693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4" name="Slide Number Placeholder 3"/>
          <p:cNvSpPr>
            <a:spLocks noGrp="1"/>
          </p:cNvSpPr>
          <p:nvPr>
            <p:ph type="sldNum" sz="quarter" idx="12"/>
          </p:nvPr>
        </p:nvSpPr>
        <p:spPr/>
        <p:txBody>
          <a:bodyPr/>
          <a:lstStyle>
            <a:lvl1pPr>
              <a:defRPr/>
            </a:lvl1pPr>
          </a:lstStyle>
          <a:p>
            <a:pPr>
              <a:defRPr/>
            </a:pPr>
            <a:fld id="{702F813D-8800-47E4-A585-71773A7AF4FB}" type="slidenum">
              <a:rPr lang="en-US"/>
              <a:pPr>
                <a:defRPr/>
              </a:pPr>
              <a:t>‹#›</a:t>
            </a:fld>
            <a:endParaRPr lang="en-US"/>
          </a:p>
        </p:txBody>
      </p:sp>
    </p:spTree>
    <p:extLst>
      <p:ext uri="{BB962C8B-B14F-4D97-AF65-F5344CB8AC3E}">
        <p14:creationId xmlns:p14="http://schemas.microsoft.com/office/powerpoint/2010/main" val="11431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517525"/>
            <a:ext cx="3244850" cy="1814513"/>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276725" y="1119188"/>
            <a:ext cx="5091113" cy="55229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2150" y="2332038"/>
            <a:ext cx="3244850" cy="431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7" name="Slide Number Placeholder 3"/>
          <p:cNvSpPr>
            <a:spLocks noGrp="1"/>
          </p:cNvSpPr>
          <p:nvPr>
            <p:ph type="sldNum" sz="quarter" idx="12"/>
          </p:nvPr>
        </p:nvSpPr>
        <p:spPr/>
        <p:txBody>
          <a:bodyPr/>
          <a:lstStyle>
            <a:lvl1pPr>
              <a:defRPr/>
            </a:lvl1pPr>
          </a:lstStyle>
          <a:p>
            <a:pPr>
              <a:defRPr/>
            </a:pPr>
            <a:fld id="{3BC4C684-BEC7-4BDC-ACE2-C17E84A1EE77}" type="slidenum">
              <a:rPr lang="en-US"/>
              <a:pPr>
                <a:defRPr/>
              </a:pPr>
              <a:t>‹#›</a:t>
            </a:fld>
            <a:endParaRPr lang="en-US"/>
          </a:p>
        </p:txBody>
      </p:sp>
    </p:spTree>
    <p:extLst>
      <p:ext uri="{BB962C8B-B14F-4D97-AF65-F5344CB8AC3E}">
        <p14:creationId xmlns:p14="http://schemas.microsoft.com/office/powerpoint/2010/main" val="393922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517525"/>
            <a:ext cx="3244850" cy="1814513"/>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276725" y="1119188"/>
            <a:ext cx="5091113" cy="55229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92150" y="2332038"/>
            <a:ext cx="3244850" cy="431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Insert company name/logo</a:t>
            </a:r>
          </a:p>
        </p:txBody>
      </p:sp>
      <p:sp>
        <p:nvSpPr>
          <p:cNvPr id="7" name="Slide Number Placeholder 3"/>
          <p:cNvSpPr>
            <a:spLocks noGrp="1"/>
          </p:cNvSpPr>
          <p:nvPr>
            <p:ph type="sldNum" sz="quarter" idx="12"/>
          </p:nvPr>
        </p:nvSpPr>
        <p:spPr/>
        <p:txBody>
          <a:bodyPr/>
          <a:lstStyle>
            <a:lvl1pPr>
              <a:defRPr/>
            </a:lvl1pPr>
          </a:lstStyle>
          <a:p>
            <a:pPr>
              <a:defRPr/>
            </a:pPr>
            <a:fld id="{EB947574-977A-4EA0-A0E7-8AB2C85F5EBE}" type="slidenum">
              <a:rPr lang="en-US"/>
              <a:pPr>
                <a:defRPr/>
              </a:pPr>
              <a:t>‹#›</a:t>
            </a:fld>
            <a:endParaRPr lang="en-US"/>
          </a:p>
        </p:txBody>
      </p:sp>
    </p:spTree>
    <p:extLst>
      <p:ext uri="{BB962C8B-B14F-4D97-AF65-F5344CB8AC3E}">
        <p14:creationId xmlns:p14="http://schemas.microsoft.com/office/powerpoint/2010/main" val="408163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7137400"/>
            <a:ext cx="2058988"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68" tIns="45682" rIns="91368" bIns="45682"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429000" y="7137400"/>
            <a:ext cx="320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68" tIns="45682" rIns="91368" bIns="45682" numCol="1" anchor="t" anchorCtr="0" compatLnSpc="1">
            <a:prstTxWarp prst="textNoShape">
              <a:avLst/>
            </a:prstTxWarp>
          </a:bodyPr>
          <a:lstStyle>
            <a:lvl1pPr algn="ctr">
              <a:defRPr sz="1400"/>
            </a:lvl1pPr>
          </a:lstStyle>
          <a:p>
            <a:pPr>
              <a:defRPr/>
            </a:pPr>
            <a:r>
              <a:rPr lang="en-US" altLang="en-US"/>
              <a:t>Insert company name/logo</a:t>
            </a:r>
          </a:p>
        </p:txBody>
      </p:sp>
      <p:sp>
        <p:nvSpPr>
          <p:cNvPr id="2" name="Rectangle 9"/>
          <p:cNvSpPr>
            <a:spLocks noGrp="1" noChangeArrowheads="1"/>
          </p:cNvSpPr>
          <p:nvPr>
            <p:ph type="title"/>
          </p:nvPr>
        </p:nvSpPr>
        <p:spPr bwMode="auto">
          <a:xfrm>
            <a:off x="1409700" y="863600"/>
            <a:ext cx="7239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US" altLang="en-US"/>
              <a:t>Click to edit Master title style</a:t>
            </a:r>
          </a:p>
        </p:txBody>
      </p:sp>
      <p:sp>
        <p:nvSpPr>
          <p:cNvPr id="3" name="Rectangle 11"/>
          <p:cNvSpPr>
            <a:spLocks noGrp="1" noChangeArrowheads="1"/>
          </p:cNvSpPr>
          <p:nvPr>
            <p:ph type="body" idx="1"/>
          </p:nvPr>
        </p:nvSpPr>
        <p:spPr bwMode="auto">
          <a:xfrm>
            <a:off x="685800" y="1752600"/>
            <a:ext cx="7772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Slide Number Placeholder 3"/>
          <p:cNvSpPr>
            <a:spLocks noGrp="1"/>
          </p:cNvSpPr>
          <p:nvPr>
            <p:ph type="sldNum" sz="quarter" idx="4"/>
          </p:nvPr>
        </p:nvSpPr>
        <p:spPr>
          <a:xfrm>
            <a:off x="7104063" y="7204075"/>
            <a:ext cx="2262187" cy="414338"/>
          </a:xfrm>
          <a:prstGeom prst="rect">
            <a:avLst/>
          </a:prstGeom>
        </p:spPr>
        <p:txBody>
          <a:bodyPr vert="horz" lIns="91440" tIns="45720" rIns="91440" bIns="45720" rtlCol="0" anchor="ctr"/>
          <a:lstStyle>
            <a:lvl1pPr algn="r">
              <a:defRPr sz="1200">
                <a:solidFill>
                  <a:schemeClr val="tx1"/>
                </a:solidFill>
              </a:defRPr>
            </a:lvl1pPr>
          </a:lstStyle>
          <a:p>
            <a:pPr>
              <a:defRPr/>
            </a:pPr>
            <a:fld id="{1A4762CA-5E0E-4F1A-A858-36C914794FB4}" type="slidenum">
              <a:rPr lang="en-US"/>
              <a:pPr>
                <a:defRPr/>
              </a:pPr>
              <a:t>‹#›</a:t>
            </a:fld>
            <a:endParaRPr lang="en-US"/>
          </a:p>
        </p:txBody>
      </p:sp>
      <p:pic>
        <p:nvPicPr>
          <p:cNvPr id="7" name="Picture 6"/>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0" y="0"/>
            <a:ext cx="10058400" cy="838200"/>
          </a:xfrm>
          <a:prstGeom prst="rect">
            <a:avLst/>
          </a:prstGeom>
        </p:spPr>
      </p:pic>
    </p:spTree>
  </p:cSld>
  <p:clrMap bg1="lt1" tx1="dk1" bg2="lt2" tx2="dk2" accent1="accent1" accent2="accent2" accent3="accent3" accent4="accent4" accent5="accent5" accent6="accent6" hlink="hlink" folHlink="folHlink"/>
  <p:sldLayoutIdLst>
    <p:sldLayoutId id="2147483761"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 id="2147483762" r:id="rId15"/>
  </p:sldLayoutIdLst>
  <p:hf hdr="0" ftr="0" dt="0"/>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Times New Roman" panose="02020603050405020304" pitchFamily="18" charset="0"/>
        </a:defRPr>
      </a:lvl2pPr>
      <a:lvl3pPr algn="ctr" rtl="0" eaLnBrk="0" fontAlgn="base" hangingPunct="0">
        <a:spcBef>
          <a:spcPct val="0"/>
        </a:spcBef>
        <a:spcAft>
          <a:spcPct val="0"/>
        </a:spcAft>
        <a:defRPr sz="3200">
          <a:solidFill>
            <a:schemeClr val="tx1"/>
          </a:solidFill>
          <a:latin typeface="Times New Roman" panose="02020603050405020304" pitchFamily="18" charset="0"/>
        </a:defRPr>
      </a:lvl3pPr>
      <a:lvl4pPr algn="ctr" rtl="0" eaLnBrk="0" fontAlgn="base" hangingPunct="0">
        <a:spcBef>
          <a:spcPct val="0"/>
        </a:spcBef>
        <a:spcAft>
          <a:spcPct val="0"/>
        </a:spcAft>
        <a:defRPr sz="3200">
          <a:solidFill>
            <a:schemeClr val="tx1"/>
          </a:solidFill>
          <a:latin typeface="Times New Roman" panose="02020603050405020304" pitchFamily="18" charset="0"/>
        </a:defRPr>
      </a:lvl4pPr>
      <a:lvl5pPr algn="ctr" rtl="0" eaLnBrk="0" fontAlgn="base" hangingPunct="0">
        <a:spcBef>
          <a:spcPct val="0"/>
        </a:spcBef>
        <a:spcAft>
          <a:spcPct val="0"/>
        </a:spcAft>
        <a:defRPr sz="3200">
          <a:solidFill>
            <a:schemeClr val="tx1"/>
          </a:solidFill>
          <a:latin typeface="Times New Roman" panose="02020603050405020304" pitchFamily="18" charset="0"/>
        </a:defRPr>
      </a:lvl5pPr>
      <a:lvl6pPr marL="457200" algn="l" rtl="0" eaLnBrk="0" fontAlgn="base" hangingPunct="0">
        <a:spcBef>
          <a:spcPct val="0"/>
        </a:spcBef>
        <a:spcAft>
          <a:spcPct val="0"/>
        </a:spcAft>
        <a:defRPr sz="3200">
          <a:solidFill>
            <a:srgbClr val="003366"/>
          </a:solidFill>
          <a:latin typeface="Arial Unicode MS" panose="020B0604020202020204" pitchFamily="34" charset="-128"/>
        </a:defRPr>
      </a:lvl6pPr>
      <a:lvl7pPr marL="914400" algn="l" rtl="0" eaLnBrk="0" fontAlgn="base" hangingPunct="0">
        <a:spcBef>
          <a:spcPct val="0"/>
        </a:spcBef>
        <a:spcAft>
          <a:spcPct val="0"/>
        </a:spcAft>
        <a:defRPr sz="3200">
          <a:solidFill>
            <a:srgbClr val="003366"/>
          </a:solidFill>
          <a:latin typeface="Arial Unicode MS" panose="020B0604020202020204" pitchFamily="34" charset="-128"/>
        </a:defRPr>
      </a:lvl7pPr>
      <a:lvl8pPr marL="1371600" algn="l" rtl="0" eaLnBrk="0" fontAlgn="base" hangingPunct="0">
        <a:spcBef>
          <a:spcPct val="0"/>
        </a:spcBef>
        <a:spcAft>
          <a:spcPct val="0"/>
        </a:spcAft>
        <a:defRPr sz="3200">
          <a:solidFill>
            <a:srgbClr val="003366"/>
          </a:solidFill>
          <a:latin typeface="Arial Unicode MS" panose="020B0604020202020204" pitchFamily="34" charset="-128"/>
        </a:defRPr>
      </a:lvl8pPr>
      <a:lvl9pPr marL="1828800" algn="l" rtl="0" eaLnBrk="0" fontAlgn="base" hangingPunct="0">
        <a:spcBef>
          <a:spcPct val="0"/>
        </a:spcBef>
        <a:spcAft>
          <a:spcPct val="0"/>
        </a:spcAft>
        <a:defRPr sz="3200">
          <a:solidFill>
            <a:srgbClr val="003366"/>
          </a:solidFill>
          <a:latin typeface="Arial Unicode MS" panose="020B060402020202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7338"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5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z="3600"/>
              <a:t>General Guidelines for this Template</a:t>
            </a:r>
          </a:p>
        </p:txBody>
      </p:sp>
      <p:sp>
        <p:nvSpPr>
          <p:cNvPr id="5123" name="Content Placeholder 2"/>
          <p:cNvSpPr>
            <a:spLocks noGrp="1"/>
          </p:cNvSpPr>
          <p:nvPr>
            <p:ph idx="1"/>
          </p:nvPr>
        </p:nvSpPr>
        <p:spPr/>
        <p:txBody>
          <a:bodyPr/>
          <a:lstStyle/>
          <a:p>
            <a:r>
              <a:rPr lang="en-US" altLang="en-US"/>
              <a:t>Add the letter of the stage (DMAIC) you are in on EACH SLIDE.</a:t>
            </a:r>
          </a:p>
          <a:p>
            <a:r>
              <a:rPr lang="en-US" altLang="en-US"/>
              <a:t>Don’t feel like you have to use the tools at the end of this slide deck.  They are there for your convenience, not as requirements. Delete the slides you don’t use, please.</a:t>
            </a:r>
          </a:p>
          <a:p>
            <a:r>
              <a:rPr lang="en-US" altLang="en-US"/>
              <a:t>Replace the MSU logo with your own company’s logo in the header</a:t>
            </a:r>
          </a:p>
        </p:txBody>
      </p:sp>
      <p:sp>
        <p:nvSpPr>
          <p:cNvPr id="512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23E9301F-78EE-4711-9D9E-30D46BEA20B5}" type="slidenum">
              <a:rPr lang="en-US" altLang="en-US" sz="1200" smtClean="0"/>
              <a:pPr/>
              <a:t>1</a:t>
            </a:fld>
            <a:endParaRPr lang="en-US" altLang="en-US" sz="1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Text Box 4"/>
          <p:cNvSpPr txBox="1">
            <a:spLocks noChangeArrowheads="1"/>
          </p:cNvSpPr>
          <p:nvPr/>
        </p:nvSpPr>
        <p:spPr bwMode="auto">
          <a:xfrm>
            <a:off x="466344" y="1664208"/>
            <a:ext cx="54102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defRPr sz="2400">
                <a:solidFill>
                  <a:schemeClr val="tx1"/>
                </a:solidFill>
                <a:latin typeface="Times New Roman" panose="02020603050405020304" pitchFamily="18" charset="0"/>
              </a:defRPr>
            </a:lvl1pPr>
            <a:lvl2pPr marL="455613">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SzPct val="75000"/>
              <a:buFont typeface="Webdings" panose="05030102010509060703" pitchFamily="18" charset="2"/>
              <a:buNone/>
              <a:defRPr/>
            </a:pPr>
            <a:r>
              <a:rPr lang="en-US" altLang="en-US" sz="6600" b="1" dirty="0">
                <a:solidFill>
                  <a:schemeClr val="accent4">
                    <a:lumMod val="50000"/>
                    <a:lumOff val="50000"/>
                  </a:schemeClr>
                </a:solidFill>
                <a:latin typeface="Arial" panose="020B0604020202020204" pitchFamily="34" charset="0"/>
              </a:rPr>
              <a:t>D</a:t>
            </a:r>
            <a:r>
              <a:rPr lang="en-US" altLang="en-US" sz="6600" i="1" dirty="0">
                <a:solidFill>
                  <a:schemeClr val="accent4">
                    <a:lumMod val="50000"/>
                    <a:lumOff val="50000"/>
                  </a:schemeClr>
                </a:solidFill>
              </a:rPr>
              <a:t>efine</a:t>
            </a:r>
            <a:endParaRPr lang="en-US" altLang="en-US" sz="6600" b="1"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latin typeface="Arial" panose="020B0604020202020204" pitchFamily="34" charset="0"/>
              </a:rPr>
              <a:t>M</a:t>
            </a:r>
            <a:r>
              <a:rPr lang="en-US" altLang="en-US" sz="6600" i="1" dirty="0"/>
              <a:t>easure</a:t>
            </a:r>
            <a:endParaRPr lang="en-US" altLang="en-US" sz="6600" dirty="0">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A</a:t>
            </a:r>
            <a:r>
              <a:rPr lang="en-US" altLang="en-US" sz="6600" i="1" dirty="0">
                <a:solidFill>
                  <a:schemeClr val="accent4">
                    <a:lumMod val="50000"/>
                    <a:lumOff val="50000"/>
                  </a:schemeClr>
                </a:solidFill>
              </a:rPr>
              <a:t>nalyze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I</a:t>
            </a:r>
            <a:r>
              <a:rPr lang="en-US" altLang="en-US" sz="6600" i="1" dirty="0">
                <a:solidFill>
                  <a:schemeClr val="accent4">
                    <a:lumMod val="50000"/>
                    <a:lumOff val="50000"/>
                  </a:schemeClr>
                </a:solidFill>
              </a:rPr>
              <a:t>mprove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C</a:t>
            </a:r>
            <a:r>
              <a:rPr lang="en-US" altLang="en-US" sz="6600" i="1" dirty="0">
                <a:solidFill>
                  <a:schemeClr val="accent4">
                    <a:lumMod val="50000"/>
                    <a:lumOff val="50000"/>
                  </a:schemeClr>
                </a:solidFill>
              </a:rPr>
              <a:t>ontrol</a:t>
            </a:r>
            <a:endParaRPr lang="en-US" altLang="en-US" sz="6600" dirty="0">
              <a:solidFill>
                <a:schemeClr val="accent4">
                  <a:lumMod val="50000"/>
                  <a:lumOff val="50000"/>
                </a:schemeClr>
              </a:solidFill>
            </a:endParaRPr>
          </a:p>
        </p:txBody>
      </p:sp>
      <p:sp>
        <p:nvSpPr>
          <p:cNvPr id="1741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922D14D2-0E8D-4C82-BBAB-4EAAA254E2E6}" type="slidenum">
              <a:rPr lang="en-US" altLang="en-US" sz="1200" smtClean="0"/>
              <a:pPr/>
              <a:t>10</a:t>
            </a:fld>
            <a:endParaRPr lang="en-US" altLang="en-US" sz="1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350838" y="935038"/>
            <a:ext cx="9358312" cy="560387"/>
          </a:xfrm>
          <a:noFill/>
        </p:spPr>
        <p:txBody>
          <a:bodyPr lIns="0" tIns="0" rIns="0" bIns="0" anchor="ctr"/>
          <a:lstStyle/>
          <a:p>
            <a:pPr marL="0" indent="0" algn="ctr" defTabSz="471488">
              <a:spcBef>
                <a:spcPct val="0"/>
              </a:spcBef>
              <a:buClr>
                <a:srgbClr val="FFFFFF"/>
              </a:buClr>
              <a:buSzPct val="90000"/>
              <a:buFont typeface="Monotype Sorts" pitchFamily="2" charset="2"/>
              <a:buNone/>
            </a:pPr>
            <a:r>
              <a:rPr lang="en-US" altLang="en-US" sz="3600"/>
              <a:t>Baseline - EXAMPLE</a:t>
            </a:r>
          </a:p>
        </p:txBody>
      </p:sp>
      <p:sp>
        <p:nvSpPr>
          <p:cNvPr id="18435" name="Text Box 3"/>
          <p:cNvSpPr txBox="1">
            <a:spLocks noChangeArrowheads="1"/>
          </p:cNvSpPr>
          <p:nvPr/>
        </p:nvSpPr>
        <p:spPr bwMode="auto">
          <a:xfrm>
            <a:off x="381000" y="2209800"/>
            <a:ext cx="4572000" cy="275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48" tIns="45672" rIns="91348" bIns="45672">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b="1" u="sng"/>
              <a:t>CURRENT</a:t>
            </a:r>
            <a:endParaRPr lang="en-US" altLang="en-US" sz="2500"/>
          </a:p>
          <a:p>
            <a:pPr>
              <a:spcBef>
                <a:spcPct val="0"/>
              </a:spcBef>
              <a:buFontTx/>
              <a:buNone/>
            </a:pPr>
            <a:endParaRPr lang="en-US" altLang="en-US" sz="2500"/>
          </a:p>
          <a:p>
            <a:pPr>
              <a:spcBef>
                <a:spcPct val="0"/>
              </a:spcBef>
              <a:buFontTx/>
              <a:buNone/>
            </a:pPr>
            <a:r>
              <a:rPr lang="en-US" altLang="en-US" sz="2500"/>
              <a:t>COPQ: $1,177,000</a:t>
            </a:r>
          </a:p>
          <a:p>
            <a:pPr>
              <a:spcBef>
                <a:spcPct val="0"/>
              </a:spcBef>
              <a:buFontTx/>
              <a:buNone/>
            </a:pPr>
            <a:endParaRPr lang="en-US" altLang="en-US" sz="2500"/>
          </a:p>
          <a:p>
            <a:pPr>
              <a:spcBef>
                <a:spcPct val="0"/>
              </a:spcBef>
              <a:buFontTx/>
              <a:buNone/>
            </a:pPr>
            <a:r>
              <a:rPr lang="en-US" altLang="en-US" sz="2500"/>
              <a:t>PPM or DPMO: 572,840</a:t>
            </a:r>
          </a:p>
          <a:p>
            <a:pPr>
              <a:spcBef>
                <a:spcPct val="0"/>
              </a:spcBef>
              <a:buFontTx/>
              <a:buNone/>
            </a:pPr>
            <a:endParaRPr lang="en-US" altLang="en-US" sz="2500"/>
          </a:p>
          <a:p>
            <a:pPr>
              <a:spcBef>
                <a:spcPct val="0"/>
              </a:spcBef>
              <a:buFontTx/>
              <a:buNone/>
            </a:pPr>
            <a:r>
              <a:rPr lang="en-US" altLang="en-US" sz="2500"/>
              <a:t>Sigma Level: 1.29</a:t>
            </a:r>
          </a:p>
        </p:txBody>
      </p:sp>
      <p:sp>
        <p:nvSpPr>
          <p:cNvPr id="18436" name="Text Box 4"/>
          <p:cNvSpPr txBox="1">
            <a:spLocks noChangeArrowheads="1"/>
          </p:cNvSpPr>
          <p:nvPr/>
        </p:nvSpPr>
        <p:spPr bwMode="auto">
          <a:xfrm>
            <a:off x="5562600" y="2209800"/>
            <a:ext cx="4495800" cy="275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48" tIns="45672" rIns="91348" bIns="45672">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b="1" u="sng"/>
              <a:t>GOAL</a:t>
            </a:r>
            <a:endParaRPr lang="en-US" altLang="en-US" sz="2500"/>
          </a:p>
          <a:p>
            <a:pPr>
              <a:spcBef>
                <a:spcPct val="0"/>
              </a:spcBef>
              <a:buFontTx/>
              <a:buNone/>
            </a:pPr>
            <a:endParaRPr lang="en-US" altLang="en-US" sz="2500"/>
          </a:p>
          <a:p>
            <a:pPr>
              <a:spcBef>
                <a:spcPct val="0"/>
              </a:spcBef>
              <a:buFontTx/>
              <a:buNone/>
            </a:pPr>
            <a:r>
              <a:rPr lang="en-US" altLang="en-US" sz="2500"/>
              <a:t>COPQ: $588,500</a:t>
            </a:r>
          </a:p>
          <a:p>
            <a:pPr>
              <a:spcBef>
                <a:spcPct val="0"/>
              </a:spcBef>
              <a:buFontTx/>
              <a:buNone/>
            </a:pPr>
            <a:endParaRPr lang="en-US" altLang="en-US" sz="2500"/>
          </a:p>
          <a:p>
            <a:pPr>
              <a:spcBef>
                <a:spcPct val="0"/>
              </a:spcBef>
              <a:buFontTx/>
              <a:buNone/>
            </a:pPr>
            <a:r>
              <a:rPr lang="en-US" altLang="en-US" sz="2500"/>
              <a:t>PPM or DPMO: 286,420</a:t>
            </a:r>
          </a:p>
          <a:p>
            <a:pPr>
              <a:spcBef>
                <a:spcPct val="0"/>
              </a:spcBef>
              <a:buFontTx/>
              <a:buNone/>
            </a:pPr>
            <a:endParaRPr lang="en-US" altLang="en-US" sz="2500"/>
          </a:p>
          <a:p>
            <a:pPr>
              <a:spcBef>
                <a:spcPct val="0"/>
              </a:spcBef>
              <a:buFontTx/>
              <a:buNone/>
            </a:pPr>
            <a:r>
              <a:rPr lang="en-US" altLang="en-US" sz="2500"/>
              <a:t>Sigma Level: 2.05</a:t>
            </a:r>
          </a:p>
        </p:txBody>
      </p:sp>
      <p:sp>
        <p:nvSpPr>
          <p:cNvPr id="1843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77E66443-9A70-4BA7-AB62-27EDD83265FD}" type="slidenum">
              <a:rPr lang="en-US" altLang="en-US" sz="1200" smtClean="0"/>
              <a:pPr/>
              <a:t>11</a:t>
            </a:fld>
            <a:endParaRPr lang="en-US" altLang="en-US" sz="1200"/>
          </a:p>
        </p:txBody>
      </p:sp>
      <p:sp>
        <p:nvSpPr>
          <p:cNvPr id="7" name="TextBox 6"/>
          <p:cNvSpPr txBox="1"/>
          <p:nvPr/>
        </p:nvSpPr>
        <p:spPr>
          <a:xfrm>
            <a:off x="350838" y="7141359"/>
            <a:ext cx="2203316" cy="477054"/>
          </a:xfrm>
          <a:prstGeom prst="chevron">
            <a:avLst/>
          </a:prstGeom>
          <a:solidFill>
            <a:srgbClr val="FFFFFF"/>
          </a:solidFill>
          <a:ln w="38100">
            <a:solidFill>
              <a:srgbClr val="800000"/>
            </a:solidFill>
          </a:ln>
        </p:spPr>
        <p:txBody>
          <a:bodyPr wrap="square" rtlCol="0">
            <a:spAutoFit/>
          </a:bodyPr>
          <a:lstStyle/>
          <a:p>
            <a:r>
              <a:rPr lang="en-US" dirty="0"/>
              <a:t>MEASURE</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Text Box 2"/>
          <p:cNvSpPr txBox="1">
            <a:spLocks noChangeArrowheads="1"/>
          </p:cNvSpPr>
          <p:nvPr/>
        </p:nvSpPr>
        <p:spPr bwMode="auto">
          <a:xfrm>
            <a:off x="468313" y="1665288"/>
            <a:ext cx="54102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defRPr sz="2400">
                <a:solidFill>
                  <a:schemeClr val="tx1"/>
                </a:solidFill>
                <a:latin typeface="Times New Roman" panose="02020603050405020304" pitchFamily="18" charset="0"/>
              </a:defRPr>
            </a:lvl1pPr>
            <a:lvl2pPr marL="455613">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SzPct val="75000"/>
              <a:buFont typeface="Webdings" panose="05030102010509060703" pitchFamily="18" charset="2"/>
              <a:buNone/>
              <a:defRPr/>
            </a:pPr>
            <a:r>
              <a:rPr lang="en-US" altLang="en-US" sz="6600" b="1" dirty="0">
                <a:solidFill>
                  <a:schemeClr val="accent4">
                    <a:lumMod val="50000"/>
                    <a:lumOff val="50000"/>
                  </a:schemeClr>
                </a:solidFill>
                <a:latin typeface="Arial" panose="020B0604020202020204" pitchFamily="34" charset="0"/>
              </a:rPr>
              <a:t>D</a:t>
            </a:r>
            <a:r>
              <a:rPr lang="en-US" altLang="en-US" sz="6600" i="1" dirty="0">
                <a:solidFill>
                  <a:schemeClr val="accent4">
                    <a:lumMod val="50000"/>
                    <a:lumOff val="50000"/>
                  </a:schemeClr>
                </a:solidFill>
              </a:rPr>
              <a:t>efine</a:t>
            </a:r>
            <a:endParaRPr lang="en-US" altLang="en-US" sz="6600" b="1"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M</a:t>
            </a:r>
            <a:r>
              <a:rPr lang="en-US" altLang="en-US" sz="6600" i="1" dirty="0">
                <a:solidFill>
                  <a:schemeClr val="accent4">
                    <a:lumMod val="50000"/>
                    <a:lumOff val="50000"/>
                  </a:schemeClr>
                </a:solidFill>
              </a:rPr>
              <a:t>easure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latin typeface="Arial" panose="020B0604020202020204" pitchFamily="34" charset="0"/>
              </a:rPr>
              <a:t>A</a:t>
            </a:r>
            <a:r>
              <a:rPr lang="en-US" altLang="en-US" sz="6600" i="1" dirty="0"/>
              <a:t>nalyze</a:t>
            </a:r>
            <a:endParaRPr lang="en-US" altLang="en-US" sz="6600" dirty="0">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I</a:t>
            </a:r>
            <a:r>
              <a:rPr lang="en-US" altLang="en-US" sz="6600" i="1" dirty="0">
                <a:solidFill>
                  <a:schemeClr val="accent4">
                    <a:lumMod val="50000"/>
                    <a:lumOff val="50000"/>
                  </a:schemeClr>
                </a:solidFill>
              </a:rPr>
              <a:t>mprove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C</a:t>
            </a:r>
            <a:r>
              <a:rPr lang="en-US" altLang="en-US" sz="6600" i="1" dirty="0">
                <a:solidFill>
                  <a:schemeClr val="accent4">
                    <a:lumMod val="50000"/>
                    <a:lumOff val="50000"/>
                  </a:schemeClr>
                </a:solidFill>
              </a:rPr>
              <a:t>ontrol</a:t>
            </a:r>
            <a:endParaRPr lang="en-US" altLang="en-US" sz="6600" dirty="0">
              <a:solidFill>
                <a:schemeClr val="accent4">
                  <a:lumMod val="50000"/>
                  <a:lumOff val="50000"/>
                </a:schemeClr>
              </a:solidFill>
            </a:endParaRPr>
          </a:p>
        </p:txBody>
      </p:sp>
      <p:sp>
        <p:nvSpPr>
          <p:cNvPr id="1945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861C3CEF-EA34-4DD8-80AA-E5B54E938A21}" type="slidenum">
              <a:rPr lang="en-US" altLang="en-US" sz="1200" smtClean="0"/>
              <a:pPr/>
              <a:t>12</a:t>
            </a:fld>
            <a:endParaRPr lang="en-US" altLang="en-US"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Text Box 2"/>
          <p:cNvSpPr txBox="1">
            <a:spLocks noChangeArrowheads="1"/>
          </p:cNvSpPr>
          <p:nvPr/>
        </p:nvSpPr>
        <p:spPr bwMode="auto">
          <a:xfrm>
            <a:off x="466344" y="1664208"/>
            <a:ext cx="54102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defRPr sz="2400">
                <a:solidFill>
                  <a:schemeClr val="tx1"/>
                </a:solidFill>
                <a:latin typeface="Times New Roman" panose="02020603050405020304" pitchFamily="18" charset="0"/>
              </a:defRPr>
            </a:lvl1pPr>
            <a:lvl2pPr marL="455613">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SzPct val="75000"/>
              <a:buFont typeface="Webdings" panose="05030102010509060703" pitchFamily="18" charset="2"/>
              <a:buNone/>
              <a:defRPr/>
            </a:pPr>
            <a:r>
              <a:rPr lang="en-US" altLang="en-US" sz="6600" b="1" dirty="0">
                <a:solidFill>
                  <a:schemeClr val="accent4">
                    <a:lumMod val="50000"/>
                    <a:lumOff val="50000"/>
                  </a:schemeClr>
                </a:solidFill>
                <a:latin typeface="Arial" panose="020B0604020202020204" pitchFamily="34" charset="0"/>
              </a:rPr>
              <a:t>D</a:t>
            </a:r>
            <a:r>
              <a:rPr lang="en-US" altLang="en-US" sz="6600" i="1" dirty="0">
                <a:solidFill>
                  <a:schemeClr val="accent4">
                    <a:lumMod val="50000"/>
                    <a:lumOff val="50000"/>
                  </a:schemeClr>
                </a:solidFill>
              </a:rPr>
              <a:t>efine</a:t>
            </a:r>
            <a:endParaRPr lang="en-US" altLang="en-US" sz="6600" b="1"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M</a:t>
            </a:r>
            <a:r>
              <a:rPr lang="en-US" altLang="en-US" sz="6600" i="1" dirty="0">
                <a:solidFill>
                  <a:schemeClr val="accent4">
                    <a:lumMod val="50000"/>
                    <a:lumOff val="50000"/>
                  </a:schemeClr>
                </a:solidFill>
              </a:rPr>
              <a:t>easure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A</a:t>
            </a:r>
            <a:r>
              <a:rPr lang="en-US" altLang="en-US" sz="6600" i="1" dirty="0">
                <a:solidFill>
                  <a:schemeClr val="accent4">
                    <a:lumMod val="50000"/>
                    <a:lumOff val="50000"/>
                  </a:schemeClr>
                </a:solidFill>
              </a:rPr>
              <a:t>nalyze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latin typeface="Arial" panose="020B0604020202020204" pitchFamily="34" charset="0"/>
              </a:rPr>
              <a:t>I</a:t>
            </a:r>
            <a:r>
              <a:rPr lang="en-US" altLang="en-US" sz="6600" i="1" dirty="0"/>
              <a:t>mprove</a:t>
            </a:r>
            <a:endParaRPr lang="en-US" altLang="en-US" sz="6600" dirty="0">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C</a:t>
            </a:r>
            <a:r>
              <a:rPr lang="en-US" altLang="en-US" sz="6600" i="1" dirty="0">
                <a:solidFill>
                  <a:schemeClr val="accent4">
                    <a:lumMod val="50000"/>
                    <a:lumOff val="50000"/>
                  </a:schemeClr>
                </a:solidFill>
              </a:rPr>
              <a:t>ontrol</a:t>
            </a:r>
            <a:endParaRPr lang="en-US" altLang="en-US" sz="6600" dirty="0">
              <a:solidFill>
                <a:schemeClr val="accent4">
                  <a:lumMod val="50000"/>
                  <a:lumOff val="50000"/>
                </a:schemeClr>
              </a:solidFill>
            </a:endParaRPr>
          </a:p>
        </p:txBody>
      </p:sp>
      <p:sp>
        <p:nvSpPr>
          <p:cNvPr id="2048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BCE6F954-C3FF-4481-97A5-E81A51DF7AA9}" type="slidenum">
              <a:rPr lang="en-US" altLang="en-US" sz="1200" smtClean="0"/>
              <a:pPr/>
              <a:t>13</a:t>
            </a:fld>
            <a:endParaRPr lang="en-US" altLang="en-US"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466344" y="1665288"/>
            <a:ext cx="54102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pPr>
              <a:buSzPct val="75000"/>
              <a:buFont typeface="Webdings" panose="05030102010509060703" pitchFamily="18" charset="2"/>
              <a:buNone/>
              <a:defRPr/>
            </a:pPr>
            <a:r>
              <a:rPr lang="en-US" altLang="en-US" sz="6600" b="1" dirty="0">
                <a:solidFill>
                  <a:schemeClr val="accent4">
                    <a:lumMod val="50000"/>
                    <a:lumOff val="50000"/>
                  </a:schemeClr>
                </a:solidFill>
                <a:latin typeface="Arial" panose="020B0604020202020204" pitchFamily="34" charset="0"/>
              </a:rPr>
              <a:t>D</a:t>
            </a:r>
            <a:r>
              <a:rPr lang="en-US" altLang="en-US" sz="6600" i="1" dirty="0">
                <a:solidFill>
                  <a:schemeClr val="accent4">
                    <a:lumMod val="50000"/>
                    <a:lumOff val="50000"/>
                  </a:schemeClr>
                </a:solidFill>
              </a:rPr>
              <a:t>efine</a:t>
            </a:r>
            <a:endParaRPr lang="en-US" altLang="en-US" sz="6600" b="1"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M</a:t>
            </a:r>
            <a:r>
              <a:rPr lang="en-US" altLang="en-US" sz="6600" i="1" dirty="0">
                <a:solidFill>
                  <a:schemeClr val="accent4">
                    <a:lumMod val="50000"/>
                    <a:lumOff val="50000"/>
                  </a:schemeClr>
                </a:solidFill>
              </a:rPr>
              <a:t>easure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A</a:t>
            </a:r>
            <a:r>
              <a:rPr lang="en-US" altLang="en-US" sz="6600" i="1" dirty="0">
                <a:solidFill>
                  <a:schemeClr val="accent4">
                    <a:lumMod val="50000"/>
                    <a:lumOff val="50000"/>
                  </a:schemeClr>
                </a:solidFill>
              </a:rPr>
              <a:t>nalyze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I</a:t>
            </a:r>
            <a:r>
              <a:rPr lang="en-US" altLang="en-US" sz="6600" i="1" dirty="0">
                <a:solidFill>
                  <a:schemeClr val="accent4">
                    <a:lumMod val="50000"/>
                    <a:lumOff val="50000"/>
                  </a:schemeClr>
                </a:solidFill>
              </a:rPr>
              <a:t>mprove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latin typeface="Arial" panose="020B0604020202020204" pitchFamily="34" charset="0"/>
              </a:rPr>
              <a:t>C</a:t>
            </a:r>
            <a:r>
              <a:rPr lang="en-US" altLang="en-US" sz="6600" i="1" dirty="0"/>
              <a:t>ontrol</a:t>
            </a:r>
            <a:endParaRPr lang="en-US" altLang="en-US" sz="6600" dirty="0"/>
          </a:p>
        </p:txBody>
      </p:sp>
      <p:sp>
        <p:nvSpPr>
          <p:cNvPr id="2150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BDBD2172-52E3-4E65-B01D-2E9896E897AD}" type="slidenum">
              <a:rPr lang="en-US" altLang="en-US" sz="1200" smtClean="0"/>
              <a:pPr/>
              <a:t>14</a:t>
            </a:fld>
            <a:endParaRPr lang="en-US" altLang="en-US" sz="1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587375" y="2073275"/>
            <a:ext cx="2933700" cy="2824163"/>
          </a:xfrm>
        </p:spPr>
        <p:txBody>
          <a:bodyPr/>
          <a:lstStyle/>
          <a:p>
            <a:pPr marL="307975" indent="-307975" defTabSz="820738">
              <a:lnSpc>
                <a:spcPct val="90000"/>
              </a:lnSpc>
              <a:buFontTx/>
              <a:buNone/>
            </a:pPr>
            <a:r>
              <a:rPr lang="en-US" altLang="en-US" sz="2400" u="sng"/>
              <a:t>Baseline</a:t>
            </a:r>
          </a:p>
          <a:p>
            <a:pPr marL="307975" indent="-307975" defTabSz="820738">
              <a:lnSpc>
                <a:spcPct val="90000"/>
              </a:lnSpc>
              <a:buFontTx/>
              <a:buNone/>
            </a:pPr>
            <a:r>
              <a:rPr lang="en-US" altLang="en-US" sz="2400"/>
              <a:t>COPQ = $1,177,000</a:t>
            </a:r>
          </a:p>
          <a:p>
            <a:pPr marL="307975" indent="-307975" defTabSz="820738">
              <a:lnSpc>
                <a:spcPct val="90000"/>
              </a:lnSpc>
              <a:buFontTx/>
              <a:buNone/>
            </a:pPr>
            <a:r>
              <a:rPr lang="en-US" altLang="en-US" sz="2400"/>
              <a:t>DPMO = 572,840</a:t>
            </a:r>
          </a:p>
          <a:p>
            <a:pPr marL="307975" indent="-307975" defTabSz="820738">
              <a:lnSpc>
                <a:spcPct val="90000"/>
              </a:lnSpc>
              <a:buFontTx/>
              <a:buNone/>
            </a:pPr>
            <a:r>
              <a:rPr lang="en-US" altLang="en-US" sz="2400"/>
              <a:t>Sigma Level = 1.29</a:t>
            </a:r>
          </a:p>
        </p:txBody>
      </p:sp>
      <p:sp>
        <p:nvSpPr>
          <p:cNvPr id="22531" name="Rectangle 4"/>
          <p:cNvSpPr>
            <a:spLocks noChangeArrowheads="1"/>
          </p:cNvSpPr>
          <p:nvPr/>
        </p:nvSpPr>
        <p:spPr bwMode="auto">
          <a:xfrm>
            <a:off x="3771900" y="2073275"/>
            <a:ext cx="2849563"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5" rIns="91429" bIns="45715"/>
          <a:lstStyle>
            <a:lvl1pPr marL="307975" indent="-307975" defTabSz="820738">
              <a:spcBef>
                <a:spcPct val="20000"/>
              </a:spcBef>
              <a:buChar char="•"/>
              <a:defRPr sz="3200">
                <a:solidFill>
                  <a:schemeClr val="tx1"/>
                </a:solidFill>
                <a:latin typeface="Times New Roman" panose="02020603050405020304" pitchFamily="18" charset="0"/>
              </a:defRPr>
            </a:lvl1pPr>
            <a:lvl2pPr marL="666750" indent="-257175" defTabSz="820738">
              <a:spcBef>
                <a:spcPct val="20000"/>
              </a:spcBef>
              <a:buChar char="–"/>
              <a:defRPr sz="2800">
                <a:solidFill>
                  <a:schemeClr val="tx1"/>
                </a:solidFill>
                <a:latin typeface="Times New Roman" panose="02020603050405020304" pitchFamily="18" charset="0"/>
              </a:defRPr>
            </a:lvl2pPr>
            <a:lvl3pPr marL="1025525" indent="-204788" defTabSz="820738">
              <a:spcBef>
                <a:spcPct val="20000"/>
              </a:spcBef>
              <a:buChar char="•"/>
              <a:defRPr sz="2500">
                <a:solidFill>
                  <a:schemeClr val="tx1"/>
                </a:solidFill>
                <a:latin typeface="Times New Roman" panose="02020603050405020304" pitchFamily="18" charset="0"/>
              </a:defRPr>
            </a:lvl3pPr>
            <a:lvl4pPr marL="1436688" indent="-206375" defTabSz="820738">
              <a:spcBef>
                <a:spcPct val="20000"/>
              </a:spcBef>
              <a:buChar char="–"/>
              <a:defRPr sz="2000">
                <a:solidFill>
                  <a:schemeClr val="tx1"/>
                </a:solidFill>
                <a:latin typeface="Times New Roman" panose="02020603050405020304" pitchFamily="18" charset="0"/>
              </a:defRPr>
            </a:lvl4pPr>
            <a:lvl5pPr marL="1846263" indent="-204788" defTabSz="820738">
              <a:spcBef>
                <a:spcPct val="20000"/>
              </a:spcBef>
              <a:buChar char="»"/>
              <a:defRPr sz="2000">
                <a:solidFill>
                  <a:schemeClr val="tx1"/>
                </a:solidFill>
                <a:latin typeface="Times New Roman" panose="02020603050405020304" pitchFamily="18" charset="0"/>
              </a:defRPr>
            </a:lvl5pPr>
            <a:lvl6pPr marL="23034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606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178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750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endParaRPr lang="en-US" altLang="en-US" sz="2700">
              <a:latin typeface="Arial Unicode MS" panose="020B0604020202020204" pitchFamily="34" charset="-128"/>
            </a:endParaRPr>
          </a:p>
        </p:txBody>
      </p:sp>
      <p:sp>
        <p:nvSpPr>
          <p:cNvPr id="51204" name="Rectangle 5"/>
          <p:cNvSpPr>
            <a:spLocks noChangeArrowheads="1"/>
          </p:cNvSpPr>
          <p:nvPr/>
        </p:nvSpPr>
        <p:spPr bwMode="auto">
          <a:xfrm>
            <a:off x="6553200" y="2073275"/>
            <a:ext cx="3201988" cy="265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5" rIns="91429" bIns="45715"/>
          <a:lstStyle>
            <a:lvl1pPr marL="307975" indent="-307975" defTabSz="820738">
              <a:spcBef>
                <a:spcPct val="20000"/>
              </a:spcBef>
              <a:buChar char="•"/>
              <a:defRPr sz="3200">
                <a:solidFill>
                  <a:schemeClr val="tx1"/>
                </a:solidFill>
                <a:latin typeface="Times New Roman" panose="02020603050405020304" pitchFamily="18" charset="0"/>
              </a:defRPr>
            </a:lvl1pPr>
            <a:lvl2pPr marL="666750" indent="-257175" defTabSz="820738">
              <a:spcBef>
                <a:spcPct val="20000"/>
              </a:spcBef>
              <a:buChar char="–"/>
              <a:defRPr sz="2800">
                <a:solidFill>
                  <a:schemeClr val="tx1"/>
                </a:solidFill>
                <a:latin typeface="Times New Roman" panose="02020603050405020304" pitchFamily="18" charset="0"/>
              </a:defRPr>
            </a:lvl2pPr>
            <a:lvl3pPr marL="1025525" indent="-204788" defTabSz="820738">
              <a:spcBef>
                <a:spcPct val="20000"/>
              </a:spcBef>
              <a:buChar char="•"/>
              <a:defRPr sz="2500">
                <a:solidFill>
                  <a:schemeClr val="tx1"/>
                </a:solidFill>
                <a:latin typeface="Times New Roman" panose="02020603050405020304" pitchFamily="18" charset="0"/>
              </a:defRPr>
            </a:lvl3pPr>
            <a:lvl4pPr marL="1436688" indent="-206375" defTabSz="820738">
              <a:spcBef>
                <a:spcPct val="20000"/>
              </a:spcBef>
              <a:buChar char="–"/>
              <a:defRPr sz="2000">
                <a:solidFill>
                  <a:schemeClr val="tx1"/>
                </a:solidFill>
                <a:latin typeface="Times New Roman" panose="02020603050405020304" pitchFamily="18" charset="0"/>
              </a:defRPr>
            </a:lvl4pPr>
            <a:lvl5pPr marL="1846263" indent="-204788" defTabSz="820738">
              <a:spcBef>
                <a:spcPct val="20000"/>
              </a:spcBef>
              <a:buChar char="»"/>
              <a:defRPr sz="2000">
                <a:solidFill>
                  <a:schemeClr val="tx1"/>
                </a:solidFill>
                <a:latin typeface="Times New Roman" panose="02020603050405020304" pitchFamily="18" charset="0"/>
              </a:defRPr>
            </a:lvl5pPr>
            <a:lvl6pPr marL="23034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606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178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750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defRPr/>
            </a:pPr>
            <a:r>
              <a:rPr lang="en-US" altLang="en-US" sz="2400" u="sng" dirty="0">
                <a:latin typeface="+mj-lt"/>
              </a:rPr>
              <a:t>Actual Achieved</a:t>
            </a:r>
          </a:p>
          <a:p>
            <a:pPr>
              <a:buFontTx/>
              <a:buNone/>
              <a:defRPr/>
            </a:pPr>
            <a:r>
              <a:rPr lang="en-US" altLang="en-US" sz="2400" dirty="0">
                <a:latin typeface="+mj-lt"/>
              </a:rPr>
              <a:t>COPQ = $516,000 </a:t>
            </a:r>
            <a:r>
              <a:rPr lang="en-US" altLang="en-US" sz="2400" dirty="0">
                <a:solidFill>
                  <a:srgbClr val="FF0000"/>
                </a:solidFill>
                <a:latin typeface="+mj-lt"/>
              </a:rPr>
              <a:t>(i.e., saved more than goal)</a:t>
            </a:r>
          </a:p>
          <a:p>
            <a:pPr>
              <a:buFontTx/>
              <a:buNone/>
              <a:defRPr/>
            </a:pPr>
            <a:r>
              <a:rPr lang="en-US" altLang="en-US" sz="2400" dirty="0">
                <a:latin typeface="+mj-lt"/>
              </a:rPr>
              <a:t>DPMO = 250,000</a:t>
            </a:r>
          </a:p>
          <a:p>
            <a:pPr>
              <a:buFontTx/>
              <a:buNone/>
              <a:defRPr/>
            </a:pPr>
            <a:r>
              <a:rPr lang="en-US" altLang="en-US" sz="2400" dirty="0">
                <a:latin typeface="+mj-lt"/>
              </a:rPr>
              <a:t>Sigma Level = 2.15</a:t>
            </a:r>
          </a:p>
        </p:txBody>
      </p:sp>
      <p:sp>
        <p:nvSpPr>
          <p:cNvPr id="51205" name="Rectangle 6"/>
          <p:cNvSpPr>
            <a:spLocks noChangeArrowheads="1"/>
          </p:cNvSpPr>
          <p:nvPr/>
        </p:nvSpPr>
        <p:spPr bwMode="auto">
          <a:xfrm>
            <a:off x="3352800" y="2057400"/>
            <a:ext cx="2933700"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5" rIns="91429" bIns="45715"/>
          <a:lstStyle>
            <a:lvl1pPr marL="307975" indent="-307975" defTabSz="820738">
              <a:spcBef>
                <a:spcPct val="20000"/>
              </a:spcBef>
              <a:buChar char="•"/>
              <a:defRPr sz="3200">
                <a:solidFill>
                  <a:schemeClr val="tx1"/>
                </a:solidFill>
                <a:latin typeface="Times New Roman" panose="02020603050405020304" pitchFamily="18" charset="0"/>
              </a:defRPr>
            </a:lvl1pPr>
            <a:lvl2pPr marL="666750" indent="-257175" defTabSz="820738">
              <a:spcBef>
                <a:spcPct val="20000"/>
              </a:spcBef>
              <a:buChar char="–"/>
              <a:defRPr sz="2800">
                <a:solidFill>
                  <a:schemeClr val="tx1"/>
                </a:solidFill>
                <a:latin typeface="Times New Roman" panose="02020603050405020304" pitchFamily="18" charset="0"/>
              </a:defRPr>
            </a:lvl2pPr>
            <a:lvl3pPr marL="1025525" indent="-204788" defTabSz="820738">
              <a:spcBef>
                <a:spcPct val="20000"/>
              </a:spcBef>
              <a:buChar char="•"/>
              <a:defRPr sz="2500">
                <a:solidFill>
                  <a:schemeClr val="tx1"/>
                </a:solidFill>
                <a:latin typeface="Times New Roman" panose="02020603050405020304" pitchFamily="18" charset="0"/>
              </a:defRPr>
            </a:lvl3pPr>
            <a:lvl4pPr marL="1436688" indent="-206375" defTabSz="820738">
              <a:spcBef>
                <a:spcPct val="20000"/>
              </a:spcBef>
              <a:buChar char="–"/>
              <a:defRPr sz="2000">
                <a:solidFill>
                  <a:schemeClr val="tx1"/>
                </a:solidFill>
                <a:latin typeface="Times New Roman" panose="02020603050405020304" pitchFamily="18" charset="0"/>
              </a:defRPr>
            </a:lvl4pPr>
            <a:lvl5pPr marL="1846263" indent="-204788" defTabSz="820738">
              <a:spcBef>
                <a:spcPct val="20000"/>
              </a:spcBef>
              <a:buChar char="»"/>
              <a:defRPr sz="2000">
                <a:solidFill>
                  <a:schemeClr val="tx1"/>
                </a:solidFill>
                <a:latin typeface="Times New Roman" panose="02020603050405020304" pitchFamily="18" charset="0"/>
              </a:defRPr>
            </a:lvl5pPr>
            <a:lvl6pPr marL="23034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606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178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75063" indent="-204788" defTabSz="8207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defRPr/>
            </a:pPr>
            <a:r>
              <a:rPr lang="en-US" altLang="en-US" sz="2400" u="sng" dirty="0">
                <a:latin typeface="+mj-lt"/>
              </a:rPr>
              <a:t>Goal</a:t>
            </a:r>
          </a:p>
          <a:p>
            <a:pPr>
              <a:buFontTx/>
              <a:buNone/>
              <a:defRPr/>
            </a:pPr>
            <a:r>
              <a:rPr lang="en-US" altLang="en-US" sz="2400" dirty="0">
                <a:latin typeface="+mj-lt"/>
              </a:rPr>
              <a:t>COPQ = $588,500</a:t>
            </a:r>
          </a:p>
          <a:p>
            <a:pPr>
              <a:buFontTx/>
              <a:buNone/>
              <a:defRPr/>
            </a:pPr>
            <a:r>
              <a:rPr lang="en-US" altLang="en-US" sz="2400" dirty="0">
                <a:latin typeface="+mj-lt"/>
              </a:rPr>
              <a:t>DPMO = 286,420</a:t>
            </a:r>
          </a:p>
          <a:p>
            <a:pPr>
              <a:buFontTx/>
              <a:buNone/>
              <a:defRPr/>
            </a:pPr>
            <a:r>
              <a:rPr lang="en-US" altLang="en-US" sz="2400" dirty="0">
                <a:latin typeface="+mj-lt"/>
              </a:rPr>
              <a:t>Sigma Level = 2.05</a:t>
            </a:r>
          </a:p>
        </p:txBody>
      </p:sp>
      <p:sp>
        <p:nvSpPr>
          <p:cNvPr id="22534" name="Rectangle 8"/>
          <p:cNvSpPr>
            <a:spLocks noGrp="1" noChangeArrowheads="1"/>
          </p:cNvSpPr>
          <p:nvPr>
            <p:ph type="title"/>
          </p:nvPr>
        </p:nvSpPr>
        <p:spPr>
          <a:xfrm>
            <a:off x="742950" y="806450"/>
            <a:ext cx="8494713" cy="922338"/>
          </a:xfrm>
          <a:noFill/>
        </p:spPr>
        <p:txBody>
          <a:bodyPr/>
          <a:lstStyle/>
          <a:p>
            <a:pPr defTabSz="1019175"/>
            <a:r>
              <a:rPr lang="en-CA" altLang="en-US" sz="3600"/>
              <a:t>Project Results - EXAMPLE </a:t>
            </a:r>
            <a:endParaRPr lang="en-US" altLang="en-US" sz="3600"/>
          </a:p>
        </p:txBody>
      </p:sp>
      <p:sp>
        <p:nvSpPr>
          <p:cNvPr id="2253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0935772C-D6A7-4BCF-B5BE-5BB93CBD532E}" type="slidenum">
              <a:rPr lang="en-US" altLang="en-US" sz="1200" smtClean="0"/>
              <a:pPr/>
              <a:t>15</a:t>
            </a:fld>
            <a:endParaRPr lang="en-US" altLang="en-US" sz="1200"/>
          </a:p>
        </p:txBody>
      </p:sp>
      <p:sp>
        <p:nvSpPr>
          <p:cNvPr id="8" name="TextBox 7"/>
          <p:cNvSpPr txBox="1"/>
          <p:nvPr/>
        </p:nvSpPr>
        <p:spPr>
          <a:xfrm>
            <a:off x="350838" y="7141359"/>
            <a:ext cx="2203316" cy="477054"/>
          </a:xfrm>
          <a:prstGeom prst="chevron">
            <a:avLst/>
          </a:prstGeom>
          <a:solidFill>
            <a:srgbClr val="FFFFFF"/>
          </a:solidFill>
          <a:ln w="38100">
            <a:solidFill>
              <a:srgbClr val="800000"/>
            </a:solidFill>
          </a:ln>
        </p:spPr>
        <p:txBody>
          <a:bodyPr wrap="square" rtlCol="0">
            <a:spAutoFit/>
          </a:bodyPr>
          <a:lstStyle/>
          <a:p>
            <a:r>
              <a:rPr lang="en-US" dirty="0"/>
              <a:t>CONTROL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81050" y="890588"/>
            <a:ext cx="8496300" cy="671512"/>
          </a:xfrm>
        </p:spPr>
        <p:txBody>
          <a:bodyPr/>
          <a:lstStyle/>
          <a:p>
            <a:r>
              <a:rPr lang="en-US" altLang="en-US" sz="3600"/>
              <a:t>Project Results-</a:t>
            </a:r>
            <a:r>
              <a:rPr lang="en-US" altLang="en-US" sz="3600" i="1"/>
              <a:t>Insert visual of some sort</a:t>
            </a:r>
          </a:p>
        </p:txBody>
      </p:sp>
      <p:graphicFrame>
        <p:nvGraphicFramePr>
          <p:cNvPr id="23555" name="Object 6"/>
          <p:cNvGraphicFramePr>
            <a:graphicFrameLocks noGrp="1" noChangeAspect="1"/>
          </p:cNvGraphicFramePr>
          <p:nvPr>
            <p:ph idx="1"/>
          </p:nvPr>
        </p:nvGraphicFramePr>
        <p:xfrm>
          <a:off x="1011238" y="2098675"/>
          <a:ext cx="7851775" cy="4037013"/>
        </p:xfrm>
        <a:graphic>
          <a:graphicData uri="http://schemas.openxmlformats.org/presentationml/2006/ole">
            <mc:AlternateContent xmlns:mc="http://schemas.openxmlformats.org/markup-compatibility/2006">
              <mc:Choice xmlns:v="urn:schemas-microsoft-com:vml" Requires="v">
                <p:oleObj spid="_x0000_s23568" name="Worksheet" r:id="rId3" imgW="6461808" imgH="3322415" progId="Excel.Sheet.8">
                  <p:embed/>
                </p:oleObj>
              </mc:Choice>
              <mc:Fallback>
                <p:oleObj name="Worksheet" r:id="rId3" imgW="6461808" imgH="3322415" progId="Excel.Shee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1238" y="2098675"/>
                        <a:ext cx="7851775" cy="4037013"/>
                      </a:xfrm>
                      <a:prstGeom prst="rect">
                        <a:avLst/>
                      </a:prstGeom>
                      <a:solidFill>
                        <a:srgbClr val="FFFF99"/>
                      </a:solidFill>
                      <a:ln>
                        <a:noFill/>
                      </a:ln>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3556" name="AutoShape 8"/>
          <p:cNvSpPr>
            <a:spLocks noChangeArrowheads="1"/>
          </p:cNvSpPr>
          <p:nvPr/>
        </p:nvSpPr>
        <p:spPr bwMode="auto">
          <a:xfrm>
            <a:off x="5715000" y="3244850"/>
            <a:ext cx="2362200" cy="1220788"/>
          </a:xfrm>
          <a:prstGeom prst="wedgeRoundRectCallout">
            <a:avLst>
              <a:gd name="adj1" fmla="val -45162"/>
              <a:gd name="adj2" fmla="val 6497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78" tIns="45688" rIns="91378" bIns="45688"/>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500"/>
              <a:t>Process Change Implemented</a:t>
            </a:r>
          </a:p>
        </p:txBody>
      </p:sp>
      <p:sp>
        <p:nvSpPr>
          <p:cNvPr id="2355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E36D5611-3CD8-4A7D-A85A-0AA4BE76ACC4}" type="slidenum">
              <a:rPr lang="en-US" altLang="en-US" sz="1200" smtClean="0"/>
              <a:pPr/>
              <a:t>16</a:t>
            </a:fld>
            <a:endParaRPr lang="en-US" altLang="en-US" sz="1200"/>
          </a:p>
        </p:txBody>
      </p:sp>
      <p:sp>
        <p:nvSpPr>
          <p:cNvPr id="6" name="TextBox 5"/>
          <p:cNvSpPr txBox="1"/>
          <p:nvPr/>
        </p:nvSpPr>
        <p:spPr>
          <a:xfrm>
            <a:off x="350838" y="7141359"/>
            <a:ext cx="2203316" cy="477054"/>
          </a:xfrm>
          <a:prstGeom prst="chevron">
            <a:avLst/>
          </a:prstGeom>
          <a:solidFill>
            <a:srgbClr val="FFFFFF"/>
          </a:solidFill>
          <a:ln w="38100">
            <a:solidFill>
              <a:srgbClr val="800000"/>
            </a:solidFill>
          </a:ln>
        </p:spPr>
        <p:txBody>
          <a:bodyPr wrap="square" rtlCol="0">
            <a:spAutoFit/>
          </a:bodyPr>
          <a:lstStyle/>
          <a:p>
            <a:r>
              <a:rPr lang="en-US" dirty="0"/>
              <a:t>CONTROL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following slide needs to be in your presentation as the VERY LAST SLIDE in your PowerPoint.  </a:t>
            </a:r>
          </a:p>
          <a:p>
            <a:r>
              <a:rPr lang="en-US" dirty="0"/>
              <a:t>Replace the red words with your own project information and then change the font color to BLACK.</a:t>
            </a:r>
          </a:p>
          <a:p>
            <a:r>
              <a:rPr lang="en-US" dirty="0"/>
              <a:t>Save your presentation with the following naming nomenclature:</a:t>
            </a:r>
          </a:p>
          <a:p>
            <a:pPr lvl="1"/>
            <a:r>
              <a:rPr lang="en-US" sz="2200" dirty="0"/>
              <a:t>Last Name, First Name – Company Name – Project Title</a:t>
            </a:r>
          </a:p>
        </p:txBody>
      </p:sp>
      <p:sp>
        <p:nvSpPr>
          <p:cNvPr id="5" name="Slide Number Placeholder 4"/>
          <p:cNvSpPr>
            <a:spLocks noGrp="1"/>
          </p:cNvSpPr>
          <p:nvPr>
            <p:ph type="sldNum" sz="quarter" idx="12"/>
          </p:nvPr>
        </p:nvSpPr>
        <p:spPr/>
        <p:txBody>
          <a:bodyPr/>
          <a:lstStyle/>
          <a:p>
            <a:fld id="{0FDE66D2-D575-4AD9-B61A-881B517FD7F9}" type="slidenum">
              <a:rPr lang="en-US" smtClean="0"/>
              <a:t>17</a:t>
            </a:fld>
            <a:endParaRPr lang="en-US"/>
          </a:p>
        </p:txBody>
      </p:sp>
    </p:spTree>
    <p:extLst>
      <p:ext uri="{BB962C8B-B14F-4D97-AF65-F5344CB8AC3E}">
        <p14:creationId xmlns:p14="http://schemas.microsoft.com/office/powerpoint/2010/main" val="621875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Summary</a:t>
            </a:r>
          </a:p>
        </p:txBody>
      </p:sp>
      <p:sp>
        <p:nvSpPr>
          <p:cNvPr id="3" name="Text Placeholder 2"/>
          <p:cNvSpPr>
            <a:spLocks noGrp="1"/>
          </p:cNvSpPr>
          <p:nvPr>
            <p:ph type="body" idx="1"/>
          </p:nvPr>
        </p:nvSpPr>
        <p:spPr/>
        <p:txBody>
          <a:bodyPr>
            <a:normAutofit/>
          </a:bodyPr>
          <a:lstStyle/>
          <a:p>
            <a:r>
              <a:rPr lang="en-US" b="1" dirty="0"/>
              <a:t>Problem Statement: </a:t>
            </a:r>
            <a:r>
              <a:rPr lang="en-US" dirty="0">
                <a:solidFill>
                  <a:srgbClr val="FF0000"/>
                </a:solidFill>
              </a:rPr>
              <a:t>In the last 3 months, 12% of our customers are late by over 45 days in paying their invoices.  This represents 20% of our outstanding receivables and negatively affects our operating cash flow.</a:t>
            </a:r>
            <a:endParaRPr lang="en-US" altLang="en-US" dirty="0">
              <a:solidFill>
                <a:srgbClr val="FF0000"/>
              </a:solidFill>
            </a:endParaRPr>
          </a:p>
        </p:txBody>
      </p:sp>
      <p:graphicFrame>
        <p:nvGraphicFramePr>
          <p:cNvPr id="4" name="Table 3"/>
          <p:cNvGraphicFramePr>
            <a:graphicFrameLocks noGrp="1"/>
          </p:cNvGraphicFramePr>
          <p:nvPr>
            <p:extLst/>
          </p:nvPr>
        </p:nvGraphicFramePr>
        <p:xfrm>
          <a:off x="1829269" y="4322289"/>
          <a:ext cx="6406046" cy="2899179"/>
        </p:xfrm>
        <a:graphic>
          <a:graphicData uri="http://schemas.openxmlformats.org/drawingml/2006/table">
            <a:tbl>
              <a:tblPr>
                <a:tableStyleId>{073A0DAA-6AF3-43AB-8588-CEC1D06C72B9}</a:tableStyleId>
              </a:tblPr>
              <a:tblGrid>
                <a:gridCol w="1879766">
                  <a:extLst>
                    <a:ext uri="{9D8B030D-6E8A-4147-A177-3AD203B41FA5}">
                      <a16:colId xmlns:a16="http://schemas.microsoft.com/office/drawing/2014/main" val="20000"/>
                    </a:ext>
                  </a:extLst>
                </a:gridCol>
                <a:gridCol w="2723620">
                  <a:extLst>
                    <a:ext uri="{9D8B030D-6E8A-4147-A177-3AD203B41FA5}">
                      <a16:colId xmlns:a16="http://schemas.microsoft.com/office/drawing/2014/main" val="20001"/>
                    </a:ext>
                  </a:extLst>
                </a:gridCol>
                <a:gridCol w="1082711">
                  <a:extLst>
                    <a:ext uri="{9D8B030D-6E8A-4147-A177-3AD203B41FA5}">
                      <a16:colId xmlns:a16="http://schemas.microsoft.com/office/drawing/2014/main" val="20002"/>
                    </a:ext>
                  </a:extLst>
                </a:gridCol>
                <a:gridCol w="719949">
                  <a:extLst>
                    <a:ext uri="{9D8B030D-6E8A-4147-A177-3AD203B41FA5}">
                      <a16:colId xmlns:a16="http://schemas.microsoft.com/office/drawing/2014/main" val="20003"/>
                    </a:ext>
                  </a:extLst>
                </a:gridCol>
              </a:tblGrid>
              <a:tr h="569976">
                <a:tc>
                  <a:txBody>
                    <a:bodyPr/>
                    <a:lstStyle/>
                    <a:p>
                      <a:pPr algn="r" fontAlgn="b"/>
                      <a:r>
                        <a:rPr lang="en-US" sz="1500" b="1" u="none" strike="noStrike" dirty="0">
                          <a:effectLst/>
                        </a:rPr>
                        <a:t> Metric to be Measured </a:t>
                      </a:r>
                      <a:endParaRPr lang="en-US" sz="1500" b="1" i="0" u="none" strike="noStrike" dirty="0">
                        <a:solidFill>
                          <a:srgbClr val="000000"/>
                        </a:solidFill>
                        <a:effectLst/>
                        <a:latin typeface="Calibri" panose="020F0502020204030204" pitchFamily="34" charset="0"/>
                      </a:endParaRPr>
                    </a:p>
                  </a:txBody>
                  <a:tcPr marL="100584" marR="100584" marT="50292" marB="50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b"/>
                      <a:r>
                        <a:rPr lang="en-US" sz="1200" u="none" strike="noStrike" dirty="0">
                          <a:solidFill>
                            <a:srgbClr val="FF0000"/>
                          </a:solidFill>
                          <a:effectLst/>
                        </a:rPr>
                        <a:t>Cycle Time</a:t>
                      </a:r>
                      <a:endParaRPr lang="en-US" sz="1200" b="0" i="0" u="none" strike="noStrike" dirty="0">
                        <a:solidFill>
                          <a:srgbClr val="FF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6106">
                <a:tc>
                  <a:txBody>
                    <a:bodyPr/>
                    <a:lstStyle/>
                    <a:p>
                      <a:pPr algn="r" fontAlgn="b"/>
                      <a:r>
                        <a:rPr lang="en-US" sz="1500" b="1" u="none" strike="noStrike" dirty="0">
                          <a:effectLst/>
                        </a:rPr>
                        <a:t>Goal</a:t>
                      </a:r>
                      <a:endParaRPr lang="en-US" sz="1500" b="1" i="0" u="none" strike="noStrike" dirty="0">
                        <a:solidFill>
                          <a:srgbClr val="000000"/>
                        </a:solidFill>
                        <a:effectLst/>
                        <a:latin typeface="Calibri" panose="020F0502020204030204" pitchFamily="34" charset="0"/>
                      </a:endParaRPr>
                    </a:p>
                  </a:txBody>
                  <a:tcPr marL="100584" marR="100584" marT="50292" marB="50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b"/>
                      <a:r>
                        <a:rPr lang="en-US" sz="1200" u="none" strike="noStrike" dirty="0">
                          <a:solidFill>
                            <a:srgbClr val="FF0000"/>
                          </a:solidFill>
                          <a:effectLst/>
                        </a:rPr>
                        <a:t>Reduce cycle time by 50%</a:t>
                      </a:r>
                      <a:endParaRPr lang="en-US" sz="1200" b="0" i="0" u="none" strike="noStrike" dirty="0">
                        <a:solidFill>
                          <a:srgbClr val="FF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1"/>
                  </a:ext>
                </a:extLst>
              </a:tr>
              <a:tr h="485774">
                <a:tc rowSpan="2">
                  <a:txBody>
                    <a:bodyPr/>
                    <a:lstStyle/>
                    <a:p>
                      <a:pPr algn="r" fontAlgn="b"/>
                      <a:r>
                        <a:rPr lang="en-US" sz="1500" b="1" u="none" strike="noStrike" dirty="0">
                          <a:effectLst/>
                        </a:rPr>
                        <a:t>Metrics </a:t>
                      </a:r>
                      <a:endParaRPr lang="en-US" sz="1500" b="1" i="0" u="none" strike="noStrike" dirty="0">
                        <a:solidFill>
                          <a:srgbClr val="000000"/>
                        </a:solidFill>
                        <a:effectLst/>
                        <a:latin typeface="Calibri" panose="020F0502020204030204" pitchFamily="34" charset="0"/>
                      </a:endParaRPr>
                    </a:p>
                  </a:txBody>
                  <a:tcPr marL="100584" marR="100584" marT="50292" marB="50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u="sng" strike="noStrike" dirty="0">
                          <a:effectLst/>
                        </a:rPr>
                        <a:t>Baseline</a:t>
                      </a:r>
                      <a:endParaRPr lang="en-US" sz="1200" b="1" i="0" u="sng" strike="noStrike" dirty="0">
                        <a:solidFill>
                          <a:srgbClr val="00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u="sng" strike="noStrike">
                          <a:effectLst/>
                        </a:rPr>
                        <a:t>Target</a:t>
                      </a:r>
                      <a:endParaRPr lang="en-US" sz="1200" b="1" i="0" u="sng" strike="noStrike">
                        <a:solidFill>
                          <a:srgbClr val="00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u="sng" strike="noStrike" dirty="0">
                          <a:effectLst/>
                        </a:rPr>
                        <a:t>Realized</a:t>
                      </a:r>
                      <a:endParaRPr lang="en-US" sz="1200" b="1" i="0" u="sng" strike="noStrike" dirty="0">
                        <a:solidFill>
                          <a:srgbClr val="00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85774">
                <a:tc vMerge="1">
                  <a:txBody>
                    <a:bodyPr/>
                    <a:lstStyle/>
                    <a:p>
                      <a:endParaRPr lang="en-US"/>
                    </a:p>
                  </a:txBody>
                  <a:tcPr/>
                </a:tc>
                <a:tc>
                  <a:txBody>
                    <a:bodyPr/>
                    <a:lstStyle/>
                    <a:p>
                      <a:pPr algn="ctr" fontAlgn="b"/>
                      <a:r>
                        <a:rPr lang="en-US" sz="1200" u="none" strike="noStrike" dirty="0">
                          <a:solidFill>
                            <a:srgbClr val="FF0000"/>
                          </a:solidFill>
                          <a:effectLst/>
                        </a:rPr>
                        <a:t>45 days</a:t>
                      </a:r>
                      <a:endParaRPr lang="en-US" sz="1200" b="0" i="0" u="none" strike="noStrike" dirty="0">
                        <a:solidFill>
                          <a:srgbClr val="FF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u="none" strike="noStrike" dirty="0">
                          <a:solidFill>
                            <a:srgbClr val="FF0000"/>
                          </a:solidFill>
                          <a:effectLst/>
                        </a:rPr>
                        <a:t>20 days</a:t>
                      </a:r>
                      <a:endParaRPr lang="en-US" sz="1200" b="0" i="0" u="none" strike="noStrike" dirty="0">
                        <a:solidFill>
                          <a:srgbClr val="FF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u="none" strike="noStrike" dirty="0">
                          <a:solidFill>
                            <a:srgbClr val="FF0000"/>
                          </a:solidFill>
                          <a:effectLst/>
                        </a:rPr>
                        <a:t>18 days</a:t>
                      </a:r>
                      <a:endParaRPr lang="en-US" sz="1200" b="0" i="0" u="none" strike="noStrike" dirty="0">
                        <a:solidFill>
                          <a:srgbClr val="FF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85774">
                <a:tc>
                  <a:txBody>
                    <a:bodyPr/>
                    <a:lstStyle/>
                    <a:p>
                      <a:pPr algn="r" fontAlgn="b"/>
                      <a:r>
                        <a:rPr lang="en-US" sz="1500" b="1" u="none" strike="noStrike" dirty="0">
                          <a:effectLst/>
                        </a:rPr>
                        <a:t>Savings</a:t>
                      </a:r>
                      <a:endParaRPr lang="en-US" sz="1500" b="1" i="0" u="none" strike="noStrike" dirty="0">
                        <a:solidFill>
                          <a:srgbClr val="000000"/>
                        </a:solidFill>
                        <a:effectLst/>
                        <a:latin typeface="Calibri" panose="020F0502020204030204" pitchFamily="34" charset="0"/>
                      </a:endParaRPr>
                    </a:p>
                  </a:txBody>
                  <a:tcPr marL="100584" marR="100584" marT="50292" marB="50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b"/>
                      <a:r>
                        <a:rPr lang="en-US" sz="1200" u="none" strike="noStrike" dirty="0">
                          <a:effectLst/>
                        </a:rPr>
                        <a:t>$</a:t>
                      </a:r>
                      <a:r>
                        <a:rPr lang="en-US" sz="1200" u="none" strike="noStrike" dirty="0">
                          <a:solidFill>
                            <a:srgbClr val="FF0000"/>
                          </a:solidFill>
                          <a:effectLst/>
                        </a:rPr>
                        <a:t>482/day/process</a:t>
                      </a:r>
                      <a:endParaRPr lang="en-US" sz="1200" b="0" i="0" u="none" strike="noStrike" dirty="0">
                        <a:solidFill>
                          <a:srgbClr val="FF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485774">
                <a:tc>
                  <a:txBody>
                    <a:bodyPr/>
                    <a:lstStyle/>
                    <a:p>
                      <a:pPr algn="r" fontAlgn="b"/>
                      <a:r>
                        <a:rPr lang="en-US" sz="1500" b="1" u="none" strike="noStrike" dirty="0">
                          <a:effectLst/>
                        </a:rPr>
                        <a:t>Annualized Savings</a:t>
                      </a:r>
                      <a:endParaRPr lang="en-US" sz="1500" b="1" i="0" u="none" strike="noStrike" dirty="0">
                        <a:solidFill>
                          <a:srgbClr val="000000"/>
                        </a:solidFill>
                        <a:effectLst/>
                        <a:latin typeface="Calibri" panose="020F0502020204030204" pitchFamily="34" charset="0"/>
                      </a:endParaRPr>
                    </a:p>
                  </a:txBody>
                  <a:tcPr marL="100584" marR="100584" marT="50292" marB="50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ctr"/>
                      <a:r>
                        <a:rPr lang="en-US" sz="1200" u="none" strike="noStrike" dirty="0">
                          <a:solidFill>
                            <a:schemeClr val="tx1"/>
                          </a:solidFill>
                          <a:effectLst/>
                        </a:rPr>
                        <a:t>$</a:t>
                      </a:r>
                      <a:r>
                        <a:rPr lang="en-US" sz="1200" u="none" strike="noStrike" dirty="0">
                          <a:solidFill>
                            <a:srgbClr val="FF0000"/>
                          </a:solidFill>
                          <a:effectLst/>
                        </a:rPr>
                        <a:t>98,328</a:t>
                      </a:r>
                      <a:endParaRPr lang="en-US" sz="1200" b="0" i="0" u="none" strike="noStrike" dirty="0">
                        <a:solidFill>
                          <a:srgbClr val="FF0000"/>
                        </a:solidFill>
                        <a:effectLst/>
                        <a:latin typeface="Calibri" panose="020F0502020204030204" pitchFamily="34" charset="0"/>
                      </a:endParaRPr>
                    </a:p>
                  </a:txBody>
                  <a:tcPr marL="8382" marR="8382" marT="83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317CB143-759D-4AFA-9C46-FC7CC2ED05CD}" type="slidenum">
              <a:rPr lang="en-US" smtClean="0"/>
              <a:t>18</a:t>
            </a:fld>
            <a:endParaRPr lang="en-US"/>
          </a:p>
        </p:txBody>
      </p:sp>
    </p:spTree>
    <p:extLst>
      <p:ext uri="{BB962C8B-B14F-4D97-AF65-F5344CB8AC3E}">
        <p14:creationId xmlns:p14="http://schemas.microsoft.com/office/powerpoint/2010/main" val="2929847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p:txBody>
          <a:bodyPr/>
          <a:lstStyle/>
          <a:p>
            <a:r>
              <a:rPr lang="en-US" altLang="en-US"/>
              <a:t>Extra Tool Slides</a:t>
            </a:r>
          </a:p>
        </p:txBody>
      </p:sp>
      <p:sp>
        <p:nvSpPr>
          <p:cNvPr id="24579" name="Subtitle 2"/>
          <p:cNvSpPr>
            <a:spLocks noGrp="1"/>
          </p:cNvSpPr>
          <p:nvPr>
            <p:ph type="subTitle" idx="1"/>
          </p:nvPr>
        </p:nvSpPr>
        <p:spPr/>
        <p:txBody>
          <a:bodyPr/>
          <a:lstStyle/>
          <a:p>
            <a:r>
              <a:rPr lang="en-US" altLang="en-US"/>
              <a:t>Do NOT have to be used.  Just for your convenience!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sz="half" idx="1"/>
          </p:nvPr>
        </p:nvSpPr>
        <p:spPr>
          <a:xfrm>
            <a:off x="0" y="1895475"/>
            <a:ext cx="10058400" cy="1331913"/>
          </a:xfrm>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lIns="0" tIns="0" rIns="0" bIns="0"/>
          <a:lstStyle/>
          <a:p>
            <a:pPr marL="0" indent="0" algn="ctr" defTabSz="471488">
              <a:spcBef>
                <a:spcPct val="0"/>
              </a:spcBef>
              <a:buClr>
                <a:srgbClr val="FFFFFF"/>
              </a:buClr>
              <a:buSzPct val="90000"/>
              <a:buFont typeface="Monotype Sorts" pitchFamily="2" charset="2"/>
              <a:buNone/>
              <a:defRPr/>
            </a:pPr>
            <a:r>
              <a:rPr lang="en-US" altLang="en-US" sz="4800" dirty="0">
                <a:effectLst>
                  <a:outerShdw blurRad="38100" dist="38100" dir="2700000" algn="tl">
                    <a:srgbClr val="C0C0C0"/>
                  </a:outerShdw>
                </a:effectLst>
                <a:latin typeface="+mj-lt"/>
              </a:rPr>
              <a:t>Insert Project Title</a:t>
            </a:r>
          </a:p>
        </p:txBody>
      </p:sp>
      <p:sp>
        <p:nvSpPr>
          <p:cNvPr id="2053" name="Text Box 5"/>
          <p:cNvSpPr txBox="1">
            <a:spLocks noChangeArrowheads="1"/>
          </p:cNvSpPr>
          <p:nvPr/>
        </p:nvSpPr>
        <p:spPr bwMode="auto">
          <a:xfrm>
            <a:off x="646113" y="5011738"/>
            <a:ext cx="8766175"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lIns="0" tIns="0" rIns="0" bIns="0"/>
          <a:lstStyle>
            <a:lvl1pPr defTabSz="471488">
              <a:defRPr sz="2400">
                <a:solidFill>
                  <a:schemeClr val="tx1"/>
                </a:solidFill>
                <a:latin typeface="Times New Roman" panose="02020603050405020304" pitchFamily="18" charset="0"/>
              </a:defRPr>
            </a:lvl1pPr>
            <a:lvl2pPr marL="742950" indent="-287338" defTabSz="471488">
              <a:defRPr sz="2400">
                <a:solidFill>
                  <a:schemeClr val="tx1"/>
                </a:solidFill>
                <a:latin typeface="Times New Roman" panose="02020603050405020304" pitchFamily="18" charset="0"/>
              </a:defRPr>
            </a:lvl2pPr>
            <a:lvl3pPr marL="1143000" indent="-228600" defTabSz="471488">
              <a:defRPr sz="2400">
                <a:solidFill>
                  <a:schemeClr val="tx1"/>
                </a:solidFill>
                <a:latin typeface="Times New Roman" panose="02020603050405020304" pitchFamily="18" charset="0"/>
              </a:defRPr>
            </a:lvl3pPr>
            <a:lvl4pPr marL="1600200" indent="-228600" defTabSz="471488">
              <a:defRPr sz="2400">
                <a:solidFill>
                  <a:schemeClr val="tx1"/>
                </a:solidFill>
                <a:latin typeface="Times New Roman" panose="02020603050405020304" pitchFamily="18" charset="0"/>
              </a:defRPr>
            </a:lvl4pPr>
            <a:lvl5pPr marL="2057400" indent="-228600" defTabSz="471488">
              <a:defRPr sz="2400">
                <a:solidFill>
                  <a:schemeClr val="tx1"/>
                </a:solidFill>
                <a:latin typeface="Times New Roman" panose="02020603050405020304" pitchFamily="18" charset="0"/>
              </a:defRPr>
            </a:lvl5pPr>
            <a:lvl6pPr marL="2514600" indent="-228600" defTabSz="4714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4714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4714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471488"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5000"/>
              </a:lnSpc>
              <a:buClr>
                <a:srgbClr val="FFFFFF"/>
              </a:buClr>
              <a:buSzPct val="90000"/>
              <a:buFont typeface="Monotype Sorts" pitchFamily="2" charset="2"/>
              <a:buNone/>
              <a:defRPr/>
            </a:pPr>
            <a:r>
              <a:rPr lang="en-US" altLang="en-US" sz="2800" dirty="0">
                <a:effectLst>
                  <a:outerShdw blurRad="38100" dist="38100" dir="2700000" algn="tl">
                    <a:srgbClr val="C0C0C0"/>
                  </a:outerShdw>
                </a:effectLst>
                <a:latin typeface="+mj-lt"/>
              </a:rPr>
              <a:t>  </a:t>
            </a:r>
          </a:p>
          <a:p>
            <a:pPr>
              <a:lnSpc>
                <a:spcPct val="125000"/>
              </a:lnSpc>
              <a:buClr>
                <a:srgbClr val="FFFFFF"/>
              </a:buClr>
              <a:buSzPct val="90000"/>
              <a:buFont typeface="Monotype Sorts" pitchFamily="2" charset="2"/>
              <a:buNone/>
              <a:defRPr/>
            </a:pPr>
            <a:r>
              <a:rPr lang="en-US" altLang="en-US" sz="2800" dirty="0">
                <a:latin typeface="+mj-lt"/>
              </a:rPr>
              <a:t>Project Leader:</a:t>
            </a:r>
          </a:p>
          <a:p>
            <a:pPr>
              <a:lnSpc>
                <a:spcPct val="125000"/>
              </a:lnSpc>
              <a:buClr>
                <a:srgbClr val="FFFFFF"/>
              </a:buClr>
              <a:buSzPct val="90000"/>
              <a:buFont typeface="Monotype Sorts" pitchFamily="2" charset="2"/>
              <a:buNone/>
              <a:defRPr/>
            </a:pPr>
            <a:r>
              <a:rPr lang="en-US" altLang="en-US" sz="2800" dirty="0">
                <a:latin typeface="+mj-lt"/>
              </a:rPr>
              <a:t>Project Champion:</a:t>
            </a:r>
          </a:p>
          <a:p>
            <a:pPr>
              <a:lnSpc>
                <a:spcPct val="125000"/>
              </a:lnSpc>
              <a:buClr>
                <a:srgbClr val="FFFFFF"/>
              </a:buClr>
              <a:buSzPct val="90000"/>
              <a:buFont typeface="Monotype Sorts" pitchFamily="2" charset="2"/>
              <a:buNone/>
              <a:defRPr/>
            </a:pPr>
            <a:r>
              <a:rPr lang="en-US" altLang="en-US" sz="2800" dirty="0">
                <a:latin typeface="+mj-lt"/>
              </a:rPr>
              <a:t>Project Team Members:</a:t>
            </a:r>
          </a:p>
          <a:p>
            <a:pPr>
              <a:lnSpc>
                <a:spcPct val="125000"/>
              </a:lnSpc>
              <a:buClr>
                <a:srgbClr val="FFFFFF"/>
              </a:buClr>
              <a:buSzPct val="90000"/>
              <a:buFont typeface="Monotype Sorts" pitchFamily="2" charset="2"/>
              <a:buNone/>
              <a:defRPr/>
            </a:pPr>
            <a:endParaRPr lang="en-US" altLang="en-US" sz="2800" dirty="0">
              <a:effectLst>
                <a:outerShdw blurRad="38100" dist="38100" dir="2700000" algn="tl">
                  <a:srgbClr val="C0C0C0"/>
                </a:outerShdw>
              </a:effectLst>
              <a:latin typeface="+mj-lt"/>
            </a:endParaRPr>
          </a:p>
          <a:p>
            <a:pPr>
              <a:buClr>
                <a:srgbClr val="FFFFFF"/>
              </a:buClr>
              <a:buSzPct val="90000"/>
              <a:buFont typeface="Monotype Sorts" pitchFamily="2" charset="2"/>
              <a:buNone/>
              <a:defRPr/>
            </a:pPr>
            <a:endParaRPr lang="en-US" altLang="en-US" sz="2800" dirty="0">
              <a:effectLst>
                <a:outerShdw blurRad="38100" dist="38100" dir="2700000" algn="tl">
                  <a:srgbClr val="C0C0C0"/>
                </a:outerShdw>
              </a:effectLst>
              <a:latin typeface="+mj-lt"/>
            </a:endParaRPr>
          </a:p>
        </p:txBody>
      </p:sp>
      <p:sp>
        <p:nvSpPr>
          <p:cNvPr id="7172" name="Text Box 7"/>
          <p:cNvSpPr txBox="1">
            <a:spLocks noChangeArrowheads="1"/>
          </p:cNvSpPr>
          <p:nvPr/>
        </p:nvSpPr>
        <p:spPr bwMode="auto">
          <a:xfrm>
            <a:off x="822325" y="346075"/>
            <a:ext cx="18415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68" tIns="45682" rIns="91368" bIns="45682">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7" name="Rectangle 3"/>
          <p:cNvSpPr txBox="1">
            <a:spLocks noChangeArrowheads="1"/>
          </p:cNvSpPr>
          <p:nvPr/>
        </p:nvSpPr>
        <p:spPr bwMode="auto">
          <a:xfrm>
            <a:off x="3900488" y="2971800"/>
            <a:ext cx="2257425" cy="1331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7338"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5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471488">
              <a:spcBef>
                <a:spcPct val="0"/>
              </a:spcBef>
              <a:buClr>
                <a:srgbClr val="FFFFFF"/>
              </a:buClr>
              <a:buSzPct val="90000"/>
              <a:buFont typeface="Monotype Sorts" pitchFamily="2" charset="2"/>
              <a:buNone/>
              <a:defRPr/>
            </a:pPr>
            <a:r>
              <a:rPr lang="en-US" altLang="en-US" sz="3600" i="1" dirty="0">
                <a:latin typeface="+mj-lt"/>
              </a:rPr>
              <a:t>Insert Company Name/Logo</a:t>
            </a:r>
          </a:p>
        </p:txBody>
      </p:sp>
      <p:sp>
        <p:nvSpPr>
          <p:cNvPr id="717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246F6286-63E7-48D4-A820-251976D596FE}" type="slidenum">
              <a:rPr lang="en-US" altLang="en-US" sz="1200" smtClean="0"/>
              <a:pPr/>
              <a:t>2</a:t>
            </a:fld>
            <a:endParaRPr lang="en-US" altLang="en-US" sz="1200"/>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41388" y="968375"/>
            <a:ext cx="8496300" cy="595313"/>
          </a:xfrm>
        </p:spPr>
        <p:txBody>
          <a:bodyPr/>
          <a:lstStyle/>
          <a:p>
            <a:r>
              <a:rPr lang="en-US" altLang="en-US" sz="3600"/>
              <a:t>High Level Process Map (SIPOC)</a:t>
            </a:r>
          </a:p>
        </p:txBody>
      </p:sp>
      <p:graphicFrame>
        <p:nvGraphicFramePr>
          <p:cNvPr id="25603" name="Content Placeholder 4"/>
          <p:cNvGraphicFramePr>
            <a:graphicFrameLocks noGrp="1" noChangeAspect="1"/>
          </p:cNvGraphicFramePr>
          <p:nvPr>
            <p:ph idx="1"/>
            <p:extLst>
              <p:ext uri="{D42A27DB-BD31-4B8C-83A1-F6EECF244321}">
                <p14:modId xmlns:p14="http://schemas.microsoft.com/office/powerpoint/2010/main" val="3390921900"/>
              </p:ext>
            </p:extLst>
          </p:nvPr>
        </p:nvGraphicFramePr>
        <p:xfrm>
          <a:off x="1704182" y="1670050"/>
          <a:ext cx="6650037" cy="5584825"/>
        </p:xfrm>
        <a:graphic>
          <a:graphicData uri="http://schemas.openxmlformats.org/presentationml/2006/ole">
            <mc:AlternateContent xmlns:mc="http://schemas.openxmlformats.org/markup-compatibility/2006">
              <mc:Choice xmlns:v="urn:schemas-microsoft-com:vml" Requires="v">
                <p:oleObj spid="_x0000_s25615" name="Worksheet" r:id="rId3" imgW="10525085" imgH="8839200" progId="Excel.Sheet.8">
                  <p:embed/>
                </p:oleObj>
              </mc:Choice>
              <mc:Fallback>
                <p:oleObj name="Worksheet" r:id="rId3" imgW="10525085" imgH="8839200" progId="Excel.Sheet.8">
                  <p:embed/>
                  <p:pic>
                    <p:nvPicPr>
                      <p:cNvPr id="0" name="Content Placeholder 4"/>
                      <p:cNvPicPr>
                        <a:picLocks noGrp="1" noChangeAspect="1" noChangeArrowheads="1"/>
                      </p:cNvPicPr>
                      <p:nvPr/>
                    </p:nvPicPr>
                    <p:blipFill>
                      <a:blip r:embed="rId4"/>
                      <a:srcRect/>
                      <a:stretch>
                        <a:fillRect/>
                      </a:stretch>
                    </p:blipFill>
                    <p:spPr bwMode="auto">
                      <a:xfrm>
                        <a:off x="1704182" y="1670050"/>
                        <a:ext cx="6650037" cy="5584825"/>
                      </a:xfrm>
                      <a:prstGeom prst="rect">
                        <a:avLst/>
                      </a:prstGeom>
                      <a:noFill/>
                      <a:ln>
                        <a:noFill/>
                      </a:ln>
                    </p:spPr>
                  </p:pic>
                </p:oleObj>
              </mc:Fallback>
            </mc:AlternateContent>
          </a:graphicData>
        </a:graphic>
      </p:graphicFrame>
      <p:sp>
        <p:nvSpPr>
          <p:cNvPr id="2560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6EB30CE0-5D0E-459E-8F90-72588751D2F5}" type="slidenum">
              <a:rPr lang="en-US" altLang="en-US" sz="1200" smtClean="0"/>
              <a:pPr/>
              <a:t>20</a:t>
            </a:fld>
            <a:endParaRPr lang="en-US" altLang="en-US" sz="1200"/>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54063" y="930275"/>
            <a:ext cx="8550275" cy="457200"/>
          </a:xfrm>
        </p:spPr>
        <p:txBody>
          <a:bodyPr/>
          <a:lstStyle/>
          <a:p>
            <a:pPr defTabSz="1019175"/>
            <a:r>
              <a:rPr lang="en-US" altLang="en-US" sz="3600"/>
              <a:t>Detailed Process Map</a:t>
            </a:r>
          </a:p>
        </p:txBody>
      </p:sp>
      <p:sp>
        <p:nvSpPr>
          <p:cNvPr id="26627" name="AutoShape 11"/>
          <p:cNvSpPr>
            <a:spLocks noChangeAspect="1" noChangeArrowheads="1" noTextEdit="1"/>
          </p:cNvSpPr>
          <p:nvPr/>
        </p:nvSpPr>
        <p:spPr bwMode="auto">
          <a:xfrm>
            <a:off x="709613" y="1817688"/>
            <a:ext cx="8610600" cy="530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628" name="Rectangle 13"/>
          <p:cNvSpPr>
            <a:spLocks noChangeArrowheads="1"/>
          </p:cNvSpPr>
          <p:nvPr/>
        </p:nvSpPr>
        <p:spPr bwMode="auto">
          <a:xfrm>
            <a:off x="1965325" y="2154238"/>
            <a:ext cx="7332663" cy="8445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29" name="Rectangle 14"/>
          <p:cNvSpPr>
            <a:spLocks noChangeArrowheads="1"/>
          </p:cNvSpPr>
          <p:nvPr/>
        </p:nvSpPr>
        <p:spPr bwMode="auto">
          <a:xfrm>
            <a:off x="1965325" y="2154238"/>
            <a:ext cx="7332663" cy="844550"/>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0" name="Rectangle 15"/>
          <p:cNvSpPr>
            <a:spLocks noChangeArrowheads="1"/>
          </p:cNvSpPr>
          <p:nvPr/>
        </p:nvSpPr>
        <p:spPr bwMode="auto">
          <a:xfrm>
            <a:off x="1965325" y="5448300"/>
            <a:ext cx="7332663" cy="79375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1" name="Rectangle 16"/>
          <p:cNvSpPr>
            <a:spLocks noChangeArrowheads="1"/>
          </p:cNvSpPr>
          <p:nvPr/>
        </p:nvSpPr>
        <p:spPr bwMode="auto">
          <a:xfrm>
            <a:off x="1965325" y="5448300"/>
            <a:ext cx="7332663" cy="793750"/>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2" name="Rectangle 17"/>
          <p:cNvSpPr>
            <a:spLocks noChangeArrowheads="1"/>
          </p:cNvSpPr>
          <p:nvPr/>
        </p:nvSpPr>
        <p:spPr bwMode="auto">
          <a:xfrm>
            <a:off x="1965325" y="3006725"/>
            <a:ext cx="7332663" cy="798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3" name="Rectangle 18"/>
          <p:cNvSpPr>
            <a:spLocks noChangeArrowheads="1"/>
          </p:cNvSpPr>
          <p:nvPr/>
        </p:nvSpPr>
        <p:spPr bwMode="auto">
          <a:xfrm>
            <a:off x="1965325" y="3006725"/>
            <a:ext cx="7332663" cy="798513"/>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4" name="Rectangle 19"/>
          <p:cNvSpPr>
            <a:spLocks noChangeArrowheads="1"/>
          </p:cNvSpPr>
          <p:nvPr/>
        </p:nvSpPr>
        <p:spPr bwMode="auto">
          <a:xfrm>
            <a:off x="1965325" y="3805238"/>
            <a:ext cx="7332663" cy="79216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5" name="Rectangle 20"/>
          <p:cNvSpPr>
            <a:spLocks noChangeArrowheads="1"/>
          </p:cNvSpPr>
          <p:nvPr/>
        </p:nvSpPr>
        <p:spPr bwMode="auto">
          <a:xfrm>
            <a:off x="1965325" y="3805238"/>
            <a:ext cx="7332663" cy="792162"/>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6" name="Rectangle 21"/>
          <p:cNvSpPr>
            <a:spLocks noChangeArrowheads="1"/>
          </p:cNvSpPr>
          <p:nvPr/>
        </p:nvSpPr>
        <p:spPr bwMode="auto">
          <a:xfrm>
            <a:off x="1965325" y="4597400"/>
            <a:ext cx="7332663" cy="855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7" name="Rectangle 22"/>
          <p:cNvSpPr>
            <a:spLocks noChangeArrowheads="1"/>
          </p:cNvSpPr>
          <p:nvPr/>
        </p:nvSpPr>
        <p:spPr bwMode="auto">
          <a:xfrm>
            <a:off x="1965325" y="4597400"/>
            <a:ext cx="7332663" cy="855663"/>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8" name="Rectangle 23"/>
          <p:cNvSpPr>
            <a:spLocks noChangeArrowheads="1"/>
          </p:cNvSpPr>
          <p:nvPr/>
        </p:nvSpPr>
        <p:spPr bwMode="auto">
          <a:xfrm>
            <a:off x="744538" y="4597400"/>
            <a:ext cx="1220787" cy="855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39" name="Rectangle 24"/>
          <p:cNvSpPr>
            <a:spLocks noChangeArrowheads="1"/>
          </p:cNvSpPr>
          <p:nvPr/>
        </p:nvSpPr>
        <p:spPr bwMode="auto">
          <a:xfrm>
            <a:off x="744538" y="4597400"/>
            <a:ext cx="1220787" cy="855663"/>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40" name="Rectangle 25"/>
          <p:cNvSpPr>
            <a:spLocks noChangeArrowheads="1"/>
          </p:cNvSpPr>
          <p:nvPr/>
        </p:nvSpPr>
        <p:spPr bwMode="auto">
          <a:xfrm>
            <a:off x="1022350" y="4884738"/>
            <a:ext cx="3937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Queue</a:t>
            </a:r>
            <a:endParaRPr lang="en-US" altLang="en-US" sz="2500"/>
          </a:p>
        </p:txBody>
      </p:sp>
      <p:sp>
        <p:nvSpPr>
          <p:cNvPr id="26641" name="Rectangle 26"/>
          <p:cNvSpPr>
            <a:spLocks noChangeArrowheads="1"/>
          </p:cNvSpPr>
          <p:nvPr/>
        </p:nvSpPr>
        <p:spPr bwMode="auto">
          <a:xfrm>
            <a:off x="974725" y="5029200"/>
            <a:ext cx="79057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Coordination</a:t>
            </a:r>
            <a:endParaRPr lang="en-US" altLang="en-US" sz="2500"/>
          </a:p>
        </p:txBody>
      </p:sp>
      <p:sp>
        <p:nvSpPr>
          <p:cNvPr id="26642" name="Rectangle 27"/>
          <p:cNvSpPr>
            <a:spLocks noChangeArrowheads="1"/>
          </p:cNvSpPr>
          <p:nvPr/>
        </p:nvSpPr>
        <p:spPr bwMode="auto">
          <a:xfrm>
            <a:off x="744538" y="3006725"/>
            <a:ext cx="1220787" cy="798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43" name="Rectangle 28"/>
          <p:cNvSpPr>
            <a:spLocks noChangeArrowheads="1"/>
          </p:cNvSpPr>
          <p:nvPr/>
        </p:nvSpPr>
        <p:spPr bwMode="auto">
          <a:xfrm>
            <a:off x="744538" y="3006725"/>
            <a:ext cx="1220787" cy="798513"/>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44" name="Rectangle 29"/>
          <p:cNvSpPr>
            <a:spLocks noChangeArrowheads="1"/>
          </p:cNvSpPr>
          <p:nvPr/>
        </p:nvSpPr>
        <p:spPr bwMode="auto">
          <a:xfrm>
            <a:off x="817563" y="3260725"/>
            <a:ext cx="1114425"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Customer Support</a:t>
            </a:r>
            <a:endParaRPr lang="en-US" altLang="en-US" sz="2500"/>
          </a:p>
        </p:txBody>
      </p:sp>
      <p:sp>
        <p:nvSpPr>
          <p:cNvPr id="26645" name="Rectangle 30"/>
          <p:cNvSpPr>
            <a:spLocks noChangeArrowheads="1"/>
          </p:cNvSpPr>
          <p:nvPr/>
        </p:nvSpPr>
        <p:spPr bwMode="auto">
          <a:xfrm>
            <a:off x="1106488" y="3405188"/>
            <a:ext cx="5175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Services</a:t>
            </a:r>
            <a:endParaRPr lang="en-US" altLang="en-US" sz="2500"/>
          </a:p>
        </p:txBody>
      </p:sp>
      <p:sp>
        <p:nvSpPr>
          <p:cNvPr id="26646" name="Rectangle 31"/>
          <p:cNvSpPr>
            <a:spLocks noChangeArrowheads="1"/>
          </p:cNvSpPr>
          <p:nvPr/>
        </p:nvSpPr>
        <p:spPr bwMode="auto">
          <a:xfrm>
            <a:off x="744538" y="5453063"/>
            <a:ext cx="1220787" cy="79216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47" name="Rectangle 32"/>
          <p:cNvSpPr>
            <a:spLocks noChangeArrowheads="1"/>
          </p:cNvSpPr>
          <p:nvPr/>
        </p:nvSpPr>
        <p:spPr bwMode="auto">
          <a:xfrm>
            <a:off x="744538" y="5453063"/>
            <a:ext cx="1220787" cy="792162"/>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48" name="Rectangle 33"/>
          <p:cNvSpPr>
            <a:spLocks noChangeArrowheads="1"/>
          </p:cNvSpPr>
          <p:nvPr/>
        </p:nvSpPr>
        <p:spPr bwMode="auto">
          <a:xfrm>
            <a:off x="1035050" y="5775325"/>
            <a:ext cx="6604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Technician</a:t>
            </a:r>
            <a:endParaRPr lang="en-US" altLang="en-US" sz="2500"/>
          </a:p>
        </p:txBody>
      </p:sp>
      <p:sp>
        <p:nvSpPr>
          <p:cNvPr id="26649" name="Rectangle 34"/>
          <p:cNvSpPr>
            <a:spLocks noChangeArrowheads="1"/>
          </p:cNvSpPr>
          <p:nvPr/>
        </p:nvSpPr>
        <p:spPr bwMode="auto">
          <a:xfrm>
            <a:off x="744538" y="3805238"/>
            <a:ext cx="1220787" cy="79216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50" name="Rectangle 35"/>
          <p:cNvSpPr>
            <a:spLocks noChangeArrowheads="1"/>
          </p:cNvSpPr>
          <p:nvPr/>
        </p:nvSpPr>
        <p:spPr bwMode="auto">
          <a:xfrm>
            <a:off x="744538" y="3805238"/>
            <a:ext cx="1220787" cy="792162"/>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51" name="Rectangle 36"/>
          <p:cNvSpPr>
            <a:spLocks noChangeArrowheads="1"/>
          </p:cNvSpPr>
          <p:nvPr/>
        </p:nvSpPr>
        <p:spPr bwMode="auto">
          <a:xfrm>
            <a:off x="877888" y="4054475"/>
            <a:ext cx="97313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Service Delivery</a:t>
            </a:r>
            <a:endParaRPr lang="en-US" altLang="en-US" sz="2500"/>
          </a:p>
        </p:txBody>
      </p:sp>
      <p:sp>
        <p:nvSpPr>
          <p:cNvPr id="26652" name="Rectangle 37"/>
          <p:cNvSpPr>
            <a:spLocks noChangeArrowheads="1"/>
          </p:cNvSpPr>
          <p:nvPr/>
        </p:nvSpPr>
        <p:spPr bwMode="auto">
          <a:xfrm>
            <a:off x="974725" y="4198938"/>
            <a:ext cx="7969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Coordinators</a:t>
            </a:r>
            <a:endParaRPr lang="en-US" altLang="en-US" sz="2500"/>
          </a:p>
        </p:txBody>
      </p:sp>
      <p:sp>
        <p:nvSpPr>
          <p:cNvPr id="26653" name="Rectangle 38"/>
          <p:cNvSpPr>
            <a:spLocks noChangeArrowheads="1"/>
          </p:cNvSpPr>
          <p:nvPr/>
        </p:nvSpPr>
        <p:spPr bwMode="auto">
          <a:xfrm>
            <a:off x="744538" y="2154238"/>
            <a:ext cx="1220787" cy="85248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54" name="Rectangle 39"/>
          <p:cNvSpPr>
            <a:spLocks noChangeArrowheads="1"/>
          </p:cNvSpPr>
          <p:nvPr/>
        </p:nvSpPr>
        <p:spPr bwMode="auto">
          <a:xfrm>
            <a:off x="744538" y="2154238"/>
            <a:ext cx="1220787" cy="852487"/>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55" name="Rectangle 40"/>
          <p:cNvSpPr>
            <a:spLocks noChangeArrowheads="1"/>
          </p:cNvSpPr>
          <p:nvPr/>
        </p:nvSpPr>
        <p:spPr bwMode="auto">
          <a:xfrm>
            <a:off x="1069975" y="2516188"/>
            <a:ext cx="59213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Customer</a:t>
            </a:r>
            <a:endParaRPr lang="en-US" altLang="en-US" sz="2500"/>
          </a:p>
        </p:txBody>
      </p:sp>
      <p:sp>
        <p:nvSpPr>
          <p:cNvPr id="26656" name="Rectangle 41"/>
          <p:cNvSpPr>
            <a:spLocks noChangeArrowheads="1"/>
          </p:cNvSpPr>
          <p:nvPr/>
        </p:nvSpPr>
        <p:spPr bwMode="auto">
          <a:xfrm>
            <a:off x="4532313" y="5570538"/>
            <a:ext cx="731837" cy="552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57" name="Rectangle 42"/>
          <p:cNvSpPr>
            <a:spLocks noChangeArrowheads="1"/>
          </p:cNvSpPr>
          <p:nvPr/>
        </p:nvSpPr>
        <p:spPr bwMode="auto">
          <a:xfrm>
            <a:off x="4532313" y="5570538"/>
            <a:ext cx="731837" cy="552450"/>
          </a:xfrm>
          <a:prstGeom prst="rect">
            <a:avLst/>
          </a:prstGeom>
          <a:noFill/>
          <a:ln w="952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58" name="Rectangle 43"/>
          <p:cNvSpPr>
            <a:spLocks noChangeArrowheads="1"/>
          </p:cNvSpPr>
          <p:nvPr/>
        </p:nvSpPr>
        <p:spPr bwMode="auto">
          <a:xfrm>
            <a:off x="4714875" y="5702300"/>
            <a:ext cx="379413"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Assign</a:t>
            </a:r>
            <a:endParaRPr lang="en-US" altLang="en-US" sz="2500"/>
          </a:p>
        </p:txBody>
      </p:sp>
      <p:sp>
        <p:nvSpPr>
          <p:cNvPr id="26659" name="Rectangle 44"/>
          <p:cNvSpPr>
            <a:spLocks noChangeArrowheads="1"/>
          </p:cNvSpPr>
          <p:nvPr/>
        </p:nvSpPr>
        <p:spPr bwMode="auto">
          <a:xfrm>
            <a:off x="4738688" y="5846763"/>
            <a:ext cx="33813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Ticket</a:t>
            </a:r>
            <a:endParaRPr lang="en-US" altLang="en-US" sz="2500"/>
          </a:p>
        </p:txBody>
      </p:sp>
      <p:sp>
        <p:nvSpPr>
          <p:cNvPr id="26660" name="Line 45"/>
          <p:cNvSpPr>
            <a:spLocks noChangeShapeType="1"/>
          </p:cNvSpPr>
          <p:nvPr/>
        </p:nvSpPr>
        <p:spPr bwMode="auto">
          <a:xfrm>
            <a:off x="4165600" y="4503738"/>
            <a:ext cx="1588" cy="87312"/>
          </a:xfrm>
          <a:prstGeom prst="line">
            <a:avLst/>
          </a:prstGeom>
          <a:noFill/>
          <a:ln w="952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1" name="Freeform 46"/>
          <p:cNvSpPr>
            <a:spLocks/>
          </p:cNvSpPr>
          <p:nvPr/>
        </p:nvSpPr>
        <p:spPr bwMode="auto">
          <a:xfrm>
            <a:off x="4121150" y="4568825"/>
            <a:ext cx="88900" cy="87313"/>
          </a:xfrm>
          <a:custGeom>
            <a:avLst/>
            <a:gdLst>
              <a:gd name="T0" fmla="*/ 2147483646 w 117"/>
              <a:gd name="T1" fmla="*/ 2147483646 h 117"/>
              <a:gd name="T2" fmla="*/ 0 w 117"/>
              <a:gd name="T3" fmla="*/ 0 h 117"/>
              <a:gd name="T4" fmla="*/ 2147483646 w 117"/>
              <a:gd name="T5" fmla="*/ 0 h 117"/>
              <a:gd name="T6" fmla="*/ 2147483646 w 117"/>
              <a:gd name="T7" fmla="*/ 2147483646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 h="117">
                <a:moveTo>
                  <a:pt x="58" y="117"/>
                </a:moveTo>
                <a:lnTo>
                  <a:pt x="0" y="0"/>
                </a:lnTo>
                <a:cubicBezTo>
                  <a:pt x="37" y="19"/>
                  <a:pt x="80" y="19"/>
                  <a:pt x="117" y="0"/>
                </a:cubicBezTo>
                <a:lnTo>
                  <a:pt x="58" y="117"/>
                </a:lnTo>
                <a:close/>
              </a:path>
            </a:pathLst>
          </a:custGeom>
          <a:solidFill>
            <a:srgbClr val="000000"/>
          </a:solidFill>
          <a:ln w="0">
            <a:solidFill>
              <a:srgbClr val="000000"/>
            </a:solidFill>
            <a:prstDash val="solid"/>
            <a:round/>
            <a:headEnd/>
            <a:tailEnd/>
          </a:ln>
        </p:spPr>
        <p:txBody>
          <a:bodyPr/>
          <a:lstStyle/>
          <a:p>
            <a:endParaRPr lang="en-US"/>
          </a:p>
        </p:txBody>
      </p:sp>
      <p:sp>
        <p:nvSpPr>
          <p:cNvPr id="26662" name="Line 47"/>
          <p:cNvSpPr>
            <a:spLocks noChangeShapeType="1"/>
          </p:cNvSpPr>
          <p:nvPr/>
        </p:nvSpPr>
        <p:spPr bwMode="auto">
          <a:xfrm flipH="1">
            <a:off x="3021013" y="5022850"/>
            <a:ext cx="655637" cy="1588"/>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3" name="Freeform 48"/>
          <p:cNvSpPr>
            <a:spLocks/>
          </p:cNvSpPr>
          <p:nvPr/>
        </p:nvSpPr>
        <p:spPr bwMode="auto">
          <a:xfrm>
            <a:off x="2943225" y="4995863"/>
            <a:ext cx="82550" cy="55562"/>
          </a:xfrm>
          <a:custGeom>
            <a:avLst/>
            <a:gdLst>
              <a:gd name="T0" fmla="*/ 2147483646 w 52"/>
              <a:gd name="T1" fmla="*/ 2147483646 h 35"/>
              <a:gd name="T2" fmla="*/ 0 w 52"/>
              <a:gd name="T3" fmla="*/ 2147483646 h 35"/>
              <a:gd name="T4" fmla="*/ 2147483646 w 52"/>
              <a:gd name="T5" fmla="*/ 0 h 35"/>
              <a:gd name="T6" fmla="*/ 2147483646 w 52"/>
              <a:gd name="T7" fmla="*/ 2147483646 h 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 h="35">
                <a:moveTo>
                  <a:pt x="52" y="35"/>
                </a:moveTo>
                <a:lnTo>
                  <a:pt x="0" y="17"/>
                </a:lnTo>
                <a:lnTo>
                  <a:pt x="52" y="0"/>
                </a:lnTo>
                <a:lnTo>
                  <a:pt x="52"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64" name="Rectangle 49"/>
          <p:cNvSpPr>
            <a:spLocks noChangeArrowheads="1"/>
          </p:cNvSpPr>
          <p:nvPr/>
        </p:nvSpPr>
        <p:spPr bwMode="auto">
          <a:xfrm>
            <a:off x="3573463" y="5030788"/>
            <a:ext cx="198437" cy="158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65" name="Rectangle 50"/>
          <p:cNvSpPr>
            <a:spLocks noChangeArrowheads="1"/>
          </p:cNvSpPr>
          <p:nvPr/>
        </p:nvSpPr>
        <p:spPr bwMode="auto">
          <a:xfrm>
            <a:off x="3584575" y="5051425"/>
            <a:ext cx="177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yes</a:t>
            </a:r>
            <a:endParaRPr lang="en-US" altLang="en-US" sz="2500"/>
          </a:p>
        </p:txBody>
      </p:sp>
      <p:sp>
        <p:nvSpPr>
          <p:cNvPr id="26666" name="Rectangle 51"/>
          <p:cNvSpPr>
            <a:spLocks noChangeArrowheads="1"/>
          </p:cNvSpPr>
          <p:nvPr/>
        </p:nvSpPr>
        <p:spPr bwMode="auto">
          <a:xfrm>
            <a:off x="6364288" y="5546725"/>
            <a:ext cx="855662" cy="601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67" name="Rectangle 52"/>
          <p:cNvSpPr>
            <a:spLocks noChangeArrowheads="1"/>
          </p:cNvSpPr>
          <p:nvPr/>
        </p:nvSpPr>
        <p:spPr bwMode="auto">
          <a:xfrm>
            <a:off x="6364288" y="5546725"/>
            <a:ext cx="855662" cy="601663"/>
          </a:xfrm>
          <a:prstGeom prst="rect">
            <a:avLst/>
          </a:prstGeom>
          <a:noFill/>
          <a:ln w="952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68" name="Rectangle 53"/>
          <p:cNvSpPr>
            <a:spLocks noChangeArrowheads="1"/>
          </p:cNvSpPr>
          <p:nvPr/>
        </p:nvSpPr>
        <p:spPr bwMode="auto">
          <a:xfrm>
            <a:off x="6565900" y="5559425"/>
            <a:ext cx="4572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Resolve</a:t>
            </a:r>
            <a:endParaRPr lang="en-US" altLang="en-US" sz="2500"/>
          </a:p>
        </p:txBody>
      </p:sp>
      <p:sp>
        <p:nvSpPr>
          <p:cNvPr id="26669" name="Rectangle 54"/>
          <p:cNvSpPr>
            <a:spLocks noChangeArrowheads="1"/>
          </p:cNvSpPr>
          <p:nvPr/>
        </p:nvSpPr>
        <p:spPr bwMode="auto">
          <a:xfrm>
            <a:off x="6542088" y="5702300"/>
            <a:ext cx="5048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Request/</a:t>
            </a:r>
            <a:endParaRPr lang="en-US" altLang="en-US" sz="2500"/>
          </a:p>
        </p:txBody>
      </p:sp>
      <p:sp>
        <p:nvSpPr>
          <p:cNvPr id="26670" name="Rectangle 55"/>
          <p:cNvSpPr>
            <a:spLocks noChangeArrowheads="1"/>
          </p:cNvSpPr>
          <p:nvPr/>
        </p:nvSpPr>
        <p:spPr bwMode="auto">
          <a:xfrm>
            <a:off x="6638925" y="5846763"/>
            <a:ext cx="323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Verify</a:t>
            </a:r>
            <a:endParaRPr lang="en-US" altLang="en-US" sz="2500"/>
          </a:p>
        </p:txBody>
      </p:sp>
      <p:sp>
        <p:nvSpPr>
          <p:cNvPr id="26671" name="Rectangle 56"/>
          <p:cNvSpPr>
            <a:spLocks noChangeArrowheads="1"/>
          </p:cNvSpPr>
          <p:nvPr/>
        </p:nvSpPr>
        <p:spPr bwMode="auto">
          <a:xfrm>
            <a:off x="6565900" y="5991225"/>
            <a:ext cx="45561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Solution</a:t>
            </a:r>
            <a:endParaRPr lang="en-US" altLang="en-US" sz="2500"/>
          </a:p>
        </p:txBody>
      </p:sp>
      <p:sp>
        <p:nvSpPr>
          <p:cNvPr id="26672" name="Rectangle 57"/>
          <p:cNvSpPr>
            <a:spLocks noChangeArrowheads="1"/>
          </p:cNvSpPr>
          <p:nvPr/>
        </p:nvSpPr>
        <p:spPr bwMode="auto">
          <a:xfrm>
            <a:off x="7404100" y="4743450"/>
            <a:ext cx="611188" cy="1257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73" name="Rectangle 58"/>
          <p:cNvSpPr>
            <a:spLocks noChangeArrowheads="1"/>
          </p:cNvSpPr>
          <p:nvPr/>
        </p:nvSpPr>
        <p:spPr bwMode="auto">
          <a:xfrm>
            <a:off x="7404100" y="4743450"/>
            <a:ext cx="611188" cy="1257300"/>
          </a:xfrm>
          <a:prstGeom prst="rect">
            <a:avLst/>
          </a:prstGeom>
          <a:noFill/>
          <a:ln w="952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74" name="Rectangle 59"/>
          <p:cNvSpPr>
            <a:spLocks noChangeArrowheads="1"/>
          </p:cNvSpPr>
          <p:nvPr/>
        </p:nvSpPr>
        <p:spPr bwMode="auto">
          <a:xfrm>
            <a:off x="7516813" y="5219700"/>
            <a:ext cx="4064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Update</a:t>
            </a:r>
            <a:endParaRPr lang="en-US" altLang="en-US" sz="2500"/>
          </a:p>
        </p:txBody>
      </p:sp>
      <p:sp>
        <p:nvSpPr>
          <p:cNvPr id="26675" name="Rectangle 60"/>
          <p:cNvSpPr>
            <a:spLocks noChangeArrowheads="1"/>
          </p:cNvSpPr>
          <p:nvPr/>
        </p:nvSpPr>
        <p:spPr bwMode="auto">
          <a:xfrm>
            <a:off x="7540625" y="5376863"/>
            <a:ext cx="33813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Ticket</a:t>
            </a:r>
            <a:endParaRPr lang="en-US" altLang="en-US" sz="2500"/>
          </a:p>
        </p:txBody>
      </p:sp>
      <p:sp>
        <p:nvSpPr>
          <p:cNvPr id="26676" name="Freeform 61"/>
          <p:cNvSpPr>
            <a:spLocks/>
          </p:cNvSpPr>
          <p:nvPr/>
        </p:nvSpPr>
        <p:spPr bwMode="auto">
          <a:xfrm>
            <a:off x="7219950" y="5372100"/>
            <a:ext cx="107950" cy="476250"/>
          </a:xfrm>
          <a:custGeom>
            <a:avLst/>
            <a:gdLst>
              <a:gd name="T0" fmla="*/ 0 w 68"/>
              <a:gd name="T1" fmla="*/ 2147483646 h 300"/>
              <a:gd name="T2" fmla="*/ 2147483646 w 68"/>
              <a:gd name="T3" fmla="*/ 2147483646 h 300"/>
              <a:gd name="T4" fmla="*/ 2147483646 w 68"/>
              <a:gd name="T5" fmla="*/ 0 h 300"/>
              <a:gd name="T6" fmla="*/ 2147483646 w 68"/>
              <a:gd name="T7" fmla="*/ 0 h 3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300">
                <a:moveTo>
                  <a:pt x="0" y="300"/>
                </a:moveTo>
                <a:lnTo>
                  <a:pt x="59" y="300"/>
                </a:lnTo>
                <a:lnTo>
                  <a:pt x="59" y="0"/>
                </a:lnTo>
                <a:lnTo>
                  <a:pt x="68"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77" name="Freeform 62"/>
          <p:cNvSpPr>
            <a:spLocks/>
          </p:cNvSpPr>
          <p:nvPr/>
        </p:nvSpPr>
        <p:spPr bwMode="auto">
          <a:xfrm>
            <a:off x="7319963" y="5343525"/>
            <a:ext cx="84137" cy="55563"/>
          </a:xfrm>
          <a:custGeom>
            <a:avLst/>
            <a:gdLst>
              <a:gd name="T0" fmla="*/ 0 w 52"/>
              <a:gd name="T1" fmla="*/ 0 h 35"/>
              <a:gd name="T2" fmla="*/ 2147483646 w 52"/>
              <a:gd name="T3" fmla="*/ 2147483646 h 35"/>
              <a:gd name="T4" fmla="*/ 0 w 52"/>
              <a:gd name="T5" fmla="*/ 2147483646 h 35"/>
              <a:gd name="T6" fmla="*/ 0 w 52"/>
              <a:gd name="T7" fmla="*/ 0 h 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 h="35">
                <a:moveTo>
                  <a:pt x="0" y="0"/>
                </a:moveTo>
                <a:lnTo>
                  <a:pt x="52" y="18"/>
                </a:lnTo>
                <a:lnTo>
                  <a:pt x="0" y="3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78" name="Rectangle 63"/>
          <p:cNvSpPr>
            <a:spLocks noChangeArrowheads="1"/>
          </p:cNvSpPr>
          <p:nvPr/>
        </p:nvSpPr>
        <p:spPr bwMode="auto">
          <a:xfrm>
            <a:off x="7219950" y="3068638"/>
            <a:ext cx="795338" cy="6286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79" name="Rectangle 64"/>
          <p:cNvSpPr>
            <a:spLocks noChangeArrowheads="1"/>
          </p:cNvSpPr>
          <p:nvPr/>
        </p:nvSpPr>
        <p:spPr bwMode="auto">
          <a:xfrm>
            <a:off x="7219950" y="3068638"/>
            <a:ext cx="795338" cy="628650"/>
          </a:xfrm>
          <a:prstGeom prst="rect">
            <a:avLst/>
          </a:prstGeom>
          <a:noFill/>
          <a:ln w="952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80" name="Rectangle 65"/>
          <p:cNvSpPr>
            <a:spLocks noChangeArrowheads="1"/>
          </p:cNvSpPr>
          <p:nvPr/>
        </p:nvSpPr>
        <p:spPr bwMode="auto">
          <a:xfrm>
            <a:off x="7396163" y="3165475"/>
            <a:ext cx="45561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Validate</a:t>
            </a:r>
            <a:endParaRPr lang="en-US" altLang="en-US" sz="2500"/>
          </a:p>
        </p:txBody>
      </p:sp>
      <p:sp>
        <p:nvSpPr>
          <p:cNvPr id="26681" name="Rectangle 66"/>
          <p:cNvSpPr>
            <a:spLocks noChangeArrowheads="1"/>
          </p:cNvSpPr>
          <p:nvPr/>
        </p:nvSpPr>
        <p:spPr bwMode="auto">
          <a:xfrm>
            <a:off x="7348538" y="3308350"/>
            <a:ext cx="54927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Customer</a:t>
            </a:r>
            <a:endParaRPr lang="en-US" altLang="en-US" sz="2500"/>
          </a:p>
        </p:txBody>
      </p:sp>
      <p:sp>
        <p:nvSpPr>
          <p:cNvPr id="26682" name="Rectangle 67"/>
          <p:cNvSpPr>
            <a:spLocks noChangeArrowheads="1"/>
          </p:cNvSpPr>
          <p:nvPr/>
        </p:nvSpPr>
        <p:spPr bwMode="auto">
          <a:xfrm>
            <a:off x="7300913" y="3454400"/>
            <a:ext cx="652462"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Satisfaction</a:t>
            </a:r>
            <a:endParaRPr lang="en-US" altLang="en-US" sz="2500"/>
          </a:p>
        </p:txBody>
      </p:sp>
      <p:sp>
        <p:nvSpPr>
          <p:cNvPr id="26683" name="Freeform 68"/>
          <p:cNvSpPr>
            <a:spLocks/>
          </p:cNvSpPr>
          <p:nvPr/>
        </p:nvSpPr>
        <p:spPr bwMode="auto">
          <a:xfrm>
            <a:off x="7616825" y="3773488"/>
            <a:ext cx="92075" cy="969962"/>
          </a:xfrm>
          <a:custGeom>
            <a:avLst/>
            <a:gdLst>
              <a:gd name="T0" fmla="*/ 2147483646 w 58"/>
              <a:gd name="T1" fmla="*/ 2147483646 h 611"/>
              <a:gd name="T2" fmla="*/ 2147483646 w 58"/>
              <a:gd name="T3" fmla="*/ 2147483646 h 611"/>
              <a:gd name="T4" fmla="*/ 0 w 58"/>
              <a:gd name="T5" fmla="*/ 2147483646 h 611"/>
              <a:gd name="T6" fmla="*/ 0 w 58"/>
              <a:gd name="T7" fmla="*/ 0 h 61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8" h="611">
                <a:moveTo>
                  <a:pt x="58" y="611"/>
                </a:moveTo>
                <a:lnTo>
                  <a:pt x="58" y="496"/>
                </a:lnTo>
                <a:lnTo>
                  <a:pt x="0" y="496"/>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84" name="Freeform 69"/>
          <p:cNvSpPr>
            <a:spLocks/>
          </p:cNvSpPr>
          <p:nvPr/>
        </p:nvSpPr>
        <p:spPr bwMode="auto">
          <a:xfrm>
            <a:off x="7589838" y="3697288"/>
            <a:ext cx="55562" cy="82550"/>
          </a:xfrm>
          <a:custGeom>
            <a:avLst/>
            <a:gdLst>
              <a:gd name="T0" fmla="*/ 0 w 35"/>
              <a:gd name="T1" fmla="*/ 2147483646 h 52"/>
              <a:gd name="T2" fmla="*/ 2147483646 w 35"/>
              <a:gd name="T3" fmla="*/ 0 h 52"/>
              <a:gd name="T4" fmla="*/ 2147483646 w 35"/>
              <a:gd name="T5" fmla="*/ 2147483646 h 52"/>
              <a:gd name="T6" fmla="*/ 0 w 35"/>
              <a:gd name="T7" fmla="*/ 2147483646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52">
                <a:moveTo>
                  <a:pt x="0" y="52"/>
                </a:moveTo>
                <a:lnTo>
                  <a:pt x="17" y="0"/>
                </a:lnTo>
                <a:lnTo>
                  <a:pt x="35" y="52"/>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85" name="Rectangle 81"/>
          <p:cNvSpPr>
            <a:spLocks noChangeArrowheads="1"/>
          </p:cNvSpPr>
          <p:nvPr/>
        </p:nvSpPr>
        <p:spPr bwMode="auto">
          <a:xfrm>
            <a:off x="7034213" y="2428875"/>
            <a:ext cx="900112"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Solution Accepted</a:t>
            </a:r>
          </a:p>
        </p:txBody>
      </p:sp>
      <p:sp>
        <p:nvSpPr>
          <p:cNvPr id="26686" name="Line 82"/>
          <p:cNvSpPr>
            <a:spLocks noChangeShapeType="1"/>
          </p:cNvSpPr>
          <p:nvPr/>
        </p:nvSpPr>
        <p:spPr bwMode="auto">
          <a:xfrm flipV="1">
            <a:off x="6792913" y="2898775"/>
            <a:ext cx="0" cy="2571750"/>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7" name="Freeform 83"/>
          <p:cNvSpPr>
            <a:spLocks/>
          </p:cNvSpPr>
          <p:nvPr/>
        </p:nvSpPr>
        <p:spPr bwMode="auto">
          <a:xfrm>
            <a:off x="6764338" y="5462588"/>
            <a:ext cx="55562" cy="84137"/>
          </a:xfrm>
          <a:custGeom>
            <a:avLst/>
            <a:gdLst>
              <a:gd name="T0" fmla="*/ 2147483646 w 35"/>
              <a:gd name="T1" fmla="*/ 0 h 52"/>
              <a:gd name="T2" fmla="*/ 2147483646 w 35"/>
              <a:gd name="T3" fmla="*/ 2147483646 h 52"/>
              <a:gd name="T4" fmla="*/ 0 w 35"/>
              <a:gd name="T5" fmla="*/ 0 h 52"/>
              <a:gd name="T6" fmla="*/ 2147483646 w 35"/>
              <a:gd name="T7" fmla="*/ 0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52">
                <a:moveTo>
                  <a:pt x="35" y="0"/>
                </a:moveTo>
                <a:lnTo>
                  <a:pt x="17" y="52"/>
                </a:lnTo>
                <a:lnTo>
                  <a:pt x="0" y="0"/>
                </a:lnTo>
                <a:lnTo>
                  <a:pt x="3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88" name="Freeform 84"/>
          <p:cNvSpPr>
            <a:spLocks/>
          </p:cNvSpPr>
          <p:nvPr/>
        </p:nvSpPr>
        <p:spPr bwMode="auto">
          <a:xfrm>
            <a:off x="6764338" y="2824163"/>
            <a:ext cx="55562" cy="82550"/>
          </a:xfrm>
          <a:custGeom>
            <a:avLst/>
            <a:gdLst>
              <a:gd name="T0" fmla="*/ 0 w 35"/>
              <a:gd name="T1" fmla="*/ 2147483646 h 52"/>
              <a:gd name="T2" fmla="*/ 2147483646 w 35"/>
              <a:gd name="T3" fmla="*/ 0 h 52"/>
              <a:gd name="T4" fmla="*/ 2147483646 w 35"/>
              <a:gd name="T5" fmla="*/ 2147483646 h 52"/>
              <a:gd name="T6" fmla="*/ 0 w 35"/>
              <a:gd name="T7" fmla="*/ 2147483646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52">
                <a:moveTo>
                  <a:pt x="0" y="52"/>
                </a:moveTo>
                <a:lnTo>
                  <a:pt x="17" y="0"/>
                </a:lnTo>
                <a:lnTo>
                  <a:pt x="35" y="52"/>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89" name="Rectangle 87"/>
          <p:cNvSpPr>
            <a:spLocks noChangeArrowheads="1"/>
          </p:cNvSpPr>
          <p:nvPr/>
        </p:nvSpPr>
        <p:spPr bwMode="auto">
          <a:xfrm>
            <a:off x="8253413" y="2274888"/>
            <a:ext cx="830262"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Close Problem</a:t>
            </a:r>
            <a:endParaRPr lang="en-US" altLang="en-US" sz="2500"/>
          </a:p>
        </p:txBody>
      </p:sp>
      <p:sp>
        <p:nvSpPr>
          <p:cNvPr id="26690" name="Rectangle 88"/>
          <p:cNvSpPr>
            <a:spLocks noChangeArrowheads="1"/>
          </p:cNvSpPr>
          <p:nvPr/>
        </p:nvSpPr>
        <p:spPr bwMode="auto">
          <a:xfrm>
            <a:off x="8482013" y="2428875"/>
            <a:ext cx="338137"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Ticket</a:t>
            </a:r>
            <a:endParaRPr lang="en-US" altLang="en-US" sz="2500"/>
          </a:p>
        </p:txBody>
      </p:sp>
      <p:sp>
        <p:nvSpPr>
          <p:cNvPr id="26691" name="Rectangle 89"/>
          <p:cNvSpPr>
            <a:spLocks noChangeArrowheads="1"/>
          </p:cNvSpPr>
          <p:nvPr/>
        </p:nvSpPr>
        <p:spPr bwMode="auto">
          <a:xfrm>
            <a:off x="730250" y="1838325"/>
            <a:ext cx="8553450" cy="304800"/>
          </a:xfrm>
          <a:prstGeom prst="rect">
            <a:avLst/>
          </a:prstGeom>
          <a:noFill/>
          <a:ln w="952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692" name="Rectangle 90"/>
          <p:cNvSpPr>
            <a:spLocks noChangeArrowheads="1"/>
          </p:cNvSpPr>
          <p:nvPr/>
        </p:nvSpPr>
        <p:spPr bwMode="auto">
          <a:xfrm>
            <a:off x="781050" y="1878013"/>
            <a:ext cx="1671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latin typeface="Arial" panose="020B0604020202020204" pitchFamily="34" charset="0"/>
              </a:rPr>
              <a:t>WARP Implementation</a:t>
            </a:r>
            <a:endParaRPr lang="en-US" altLang="en-US" sz="2500"/>
          </a:p>
        </p:txBody>
      </p:sp>
      <p:sp>
        <p:nvSpPr>
          <p:cNvPr id="26693" name="Freeform 91"/>
          <p:cNvSpPr>
            <a:spLocks/>
          </p:cNvSpPr>
          <p:nvPr/>
        </p:nvSpPr>
        <p:spPr bwMode="auto">
          <a:xfrm>
            <a:off x="3676650" y="3894138"/>
            <a:ext cx="977900" cy="609600"/>
          </a:xfrm>
          <a:custGeom>
            <a:avLst/>
            <a:gdLst>
              <a:gd name="T0" fmla="*/ 2147483646 w 616"/>
              <a:gd name="T1" fmla="*/ 2147483646 h 384"/>
              <a:gd name="T2" fmla="*/ 2147483646 w 616"/>
              <a:gd name="T3" fmla="*/ 2147483646 h 384"/>
              <a:gd name="T4" fmla="*/ 2147483646 w 616"/>
              <a:gd name="T5" fmla="*/ 0 h 384"/>
              <a:gd name="T6" fmla="*/ 0 w 616"/>
              <a:gd name="T7" fmla="*/ 0 h 384"/>
              <a:gd name="T8" fmla="*/ 2147483646 w 616"/>
              <a:gd name="T9" fmla="*/ 2147483646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6" h="384">
                <a:moveTo>
                  <a:pt x="154" y="384"/>
                </a:moveTo>
                <a:lnTo>
                  <a:pt x="461" y="384"/>
                </a:lnTo>
                <a:lnTo>
                  <a:pt x="616" y="0"/>
                </a:lnTo>
                <a:lnTo>
                  <a:pt x="0" y="0"/>
                </a:lnTo>
                <a:lnTo>
                  <a:pt x="154" y="3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94" name="Freeform 92"/>
          <p:cNvSpPr>
            <a:spLocks/>
          </p:cNvSpPr>
          <p:nvPr/>
        </p:nvSpPr>
        <p:spPr bwMode="auto">
          <a:xfrm>
            <a:off x="3676650" y="3894138"/>
            <a:ext cx="977900" cy="609600"/>
          </a:xfrm>
          <a:custGeom>
            <a:avLst/>
            <a:gdLst>
              <a:gd name="T0" fmla="*/ 2147483646 w 616"/>
              <a:gd name="T1" fmla="*/ 2147483646 h 384"/>
              <a:gd name="T2" fmla="*/ 2147483646 w 616"/>
              <a:gd name="T3" fmla="*/ 2147483646 h 384"/>
              <a:gd name="T4" fmla="*/ 2147483646 w 616"/>
              <a:gd name="T5" fmla="*/ 0 h 384"/>
              <a:gd name="T6" fmla="*/ 0 w 616"/>
              <a:gd name="T7" fmla="*/ 0 h 384"/>
              <a:gd name="T8" fmla="*/ 2147483646 w 616"/>
              <a:gd name="T9" fmla="*/ 2147483646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6" h="384">
                <a:moveTo>
                  <a:pt x="154" y="384"/>
                </a:moveTo>
                <a:lnTo>
                  <a:pt x="461" y="384"/>
                </a:lnTo>
                <a:lnTo>
                  <a:pt x="616" y="0"/>
                </a:lnTo>
                <a:lnTo>
                  <a:pt x="0" y="0"/>
                </a:lnTo>
                <a:lnTo>
                  <a:pt x="154" y="3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95" name="Rectangle 93"/>
          <p:cNvSpPr>
            <a:spLocks noChangeArrowheads="1"/>
          </p:cNvSpPr>
          <p:nvPr/>
        </p:nvSpPr>
        <p:spPr bwMode="auto">
          <a:xfrm>
            <a:off x="3981450" y="3983038"/>
            <a:ext cx="37941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Create</a:t>
            </a:r>
            <a:endParaRPr lang="en-US" altLang="en-US" sz="2500"/>
          </a:p>
        </p:txBody>
      </p:sp>
      <p:sp>
        <p:nvSpPr>
          <p:cNvPr id="26696" name="Rectangle 94"/>
          <p:cNvSpPr>
            <a:spLocks noChangeArrowheads="1"/>
          </p:cNvSpPr>
          <p:nvPr/>
        </p:nvSpPr>
        <p:spPr bwMode="auto">
          <a:xfrm>
            <a:off x="3992563" y="4129088"/>
            <a:ext cx="350837" cy="15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Monet</a:t>
            </a:r>
            <a:endParaRPr lang="en-US" altLang="en-US" sz="2500"/>
          </a:p>
        </p:txBody>
      </p:sp>
      <p:sp>
        <p:nvSpPr>
          <p:cNvPr id="26697" name="Rectangle 95"/>
          <p:cNvSpPr>
            <a:spLocks noChangeArrowheads="1"/>
          </p:cNvSpPr>
          <p:nvPr/>
        </p:nvSpPr>
        <p:spPr bwMode="auto">
          <a:xfrm>
            <a:off x="4005263" y="4270375"/>
            <a:ext cx="33813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Ticket</a:t>
            </a:r>
            <a:endParaRPr lang="en-US" altLang="en-US" sz="2500"/>
          </a:p>
        </p:txBody>
      </p:sp>
      <p:sp>
        <p:nvSpPr>
          <p:cNvPr id="26698" name="Freeform 96"/>
          <p:cNvSpPr>
            <a:spLocks/>
          </p:cNvSpPr>
          <p:nvPr/>
        </p:nvSpPr>
        <p:spPr bwMode="auto">
          <a:xfrm>
            <a:off x="2027238" y="3800475"/>
            <a:ext cx="793750" cy="795338"/>
          </a:xfrm>
          <a:custGeom>
            <a:avLst/>
            <a:gdLst>
              <a:gd name="T0" fmla="*/ 0 w 1056"/>
              <a:gd name="T1" fmla="*/ 2147483646 h 1057"/>
              <a:gd name="T2" fmla="*/ 2147483646 w 1056"/>
              <a:gd name="T3" fmla="*/ 0 h 1057"/>
              <a:gd name="T4" fmla="*/ 2147483646 w 1056"/>
              <a:gd name="T5" fmla="*/ 2147483646 h 1057"/>
              <a:gd name="T6" fmla="*/ 2147483646 w 1056"/>
              <a:gd name="T7" fmla="*/ 2147483646 h 1057"/>
              <a:gd name="T8" fmla="*/ 2147483646 w 1056"/>
              <a:gd name="T9" fmla="*/ 2147483646 h 1057"/>
              <a:gd name="T10" fmla="*/ 0 w 1056"/>
              <a:gd name="T11" fmla="*/ 2147483646 h 105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56" h="1057">
                <a:moveTo>
                  <a:pt x="0" y="529"/>
                </a:moveTo>
                <a:cubicBezTo>
                  <a:pt x="0" y="237"/>
                  <a:pt x="236" y="0"/>
                  <a:pt x="528" y="0"/>
                </a:cubicBezTo>
                <a:cubicBezTo>
                  <a:pt x="820" y="0"/>
                  <a:pt x="1056" y="237"/>
                  <a:pt x="1056" y="529"/>
                </a:cubicBezTo>
                <a:cubicBezTo>
                  <a:pt x="1056" y="529"/>
                  <a:pt x="1056" y="529"/>
                  <a:pt x="1056" y="529"/>
                </a:cubicBezTo>
                <a:cubicBezTo>
                  <a:pt x="1056" y="820"/>
                  <a:pt x="820" y="1057"/>
                  <a:pt x="528" y="1057"/>
                </a:cubicBezTo>
                <a:cubicBezTo>
                  <a:pt x="236" y="1057"/>
                  <a:pt x="0" y="820"/>
                  <a:pt x="0" y="529"/>
                </a:cubicBezTo>
              </a:path>
            </a:pathLst>
          </a:custGeom>
          <a:solidFill>
            <a:srgbClr val="FFFFFF"/>
          </a:solidFill>
          <a:ln w="0">
            <a:solidFill>
              <a:srgbClr val="000000"/>
            </a:solidFill>
            <a:prstDash val="solid"/>
            <a:round/>
            <a:headEnd/>
            <a:tailEnd/>
          </a:ln>
        </p:spPr>
        <p:txBody>
          <a:bodyPr/>
          <a:lstStyle/>
          <a:p>
            <a:endParaRPr lang="en-US"/>
          </a:p>
        </p:txBody>
      </p:sp>
      <p:sp>
        <p:nvSpPr>
          <p:cNvPr id="26699" name="Freeform 97"/>
          <p:cNvSpPr>
            <a:spLocks/>
          </p:cNvSpPr>
          <p:nvPr/>
        </p:nvSpPr>
        <p:spPr bwMode="auto">
          <a:xfrm>
            <a:off x="2027238" y="3800475"/>
            <a:ext cx="793750" cy="795338"/>
          </a:xfrm>
          <a:custGeom>
            <a:avLst/>
            <a:gdLst>
              <a:gd name="T0" fmla="*/ 0 w 500"/>
              <a:gd name="T1" fmla="*/ 2147483646 h 501"/>
              <a:gd name="T2" fmla="*/ 2147483646 w 500"/>
              <a:gd name="T3" fmla="*/ 0 h 501"/>
              <a:gd name="T4" fmla="*/ 2147483646 w 500"/>
              <a:gd name="T5" fmla="*/ 2147483646 h 501"/>
              <a:gd name="T6" fmla="*/ 2147483646 w 500"/>
              <a:gd name="T7" fmla="*/ 2147483646 h 501"/>
              <a:gd name="T8" fmla="*/ 2147483646 w 500"/>
              <a:gd name="T9" fmla="*/ 2147483646 h 501"/>
              <a:gd name="T10" fmla="*/ 0 w 500"/>
              <a:gd name="T11" fmla="*/ 2147483646 h 5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00" h="501">
                <a:moveTo>
                  <a:pt x="0" y="251"/>
                </a:moveTo>
                <a:cubicBezTo>
                  <a:pt x="0" y="113"/>
                  <a:pt x="112" y="0"/>
                  <a:pt x="250" y="0"/>
                </a:cubicBezTo>
                <a:cubicBezTo>
                  <a:pt x="388" y="0"/>
                  <a:pt x="500" y="113"/>
                  <a:pt x="500" y="251"/>
                </a:cubicBezTo>
                <a:cubicBezTo>
                  <a:pt x="500" y="251"/>
                  <a:pt x="500" y="251"/>
                  <a:pt x="500" y="251"/>
                </a:cubicBezTo>
                <a:cubicBezTo>
                  <a:pt x="500" y="389"/>
                  <a:pt x="388" y="501"/>
                  <a:pt x="250" y="501"/>
                </a:cubicBezTo>
                <a:cubicBezTo>
                  <a:pt x="112" y="501"/>
                  <a:pt x="0" y="389"/>
                  <a:pt x="0" y="251"/>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0" name="Rectangle 98"/>
          <p:cNvSpPr>
            <a:spLocks noChangeArrowheads="1"/>
          </p:cNvSpPr>
          <p:nvPr/>
        </p:nvSpPr>
        <p:spPr bwMode="auto">
          <a:xfrm>
            <a:off x="2189163" y="3933825"/>
            <a:ext cx="4889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Approved</a:t>
            </a:r>
            <a:endParaRPr lang="en-US" altLang="en-US" sz="2500"/>
          </a:p>
        </p:txBody>
      </p:sp>
      <p:sp>
        <p:nvSpPr>
          <p:cNvPr id="26701" name="Rectangle 99"/>
          <p:cNvSpPr>
            <a:spLocks noChangeArrowheads="1"/>
          </p:cNvSpPr>
          <p:nvPr/>
        </p:nvSpPr>
        <p:spPr bwMode="auto">
          <a:xfrm>
            <a:off x="2081213" y="4065588"/>
            <a:ext cx="7239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Work Order or</a:t>
            </a:r>
            <a:endParaRPr lang="en-US" altLang="en-US" sz="2500"/>
          </a:p>
        </p:txBody>
      </p:sp>
      <p:sp>
        <p:nvSpPr>
          <p:cNvPr id="26702" name="Rectangle 100"/>
          <p:cNvSpPr>
            <a:spLocks noChangeArrowheads="1"/>
          </p:cNvSpPr>
          <p:nvPr/>
        </p:nvSpPr>
        <p:spPr bwMode="auto">
          <a:xfrm>
            <a:off x="2189163" y="4197350"/>
            <a:ext cx="4889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Approved</a:t>
            </a:r>
            <a:endParaRPr lang="en-US" altLang="en-US" sz="2500"/>
          </a:p>
        </p:txBody>
      </p:sp>
      <p:sp>
        <p:nvSpPr>
          <p:cNvPr id="26703" name="Rectangle 101"/>
          <p:cNvSpPr>
            <a:spLocks noChangeArrowheads="1"/>
          </p:cNvSpPr>
          <p:nvPr/>
        </p:nvSpPr>
        <p:spPr bwMode="auto">
          <a:xfrm>
            <a:off x="2225675" y="4329113"/>
            <a:ext cx="42545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Request</a:t>
            </a:r>
            <a:endParaRPr lang="en-US" altLang="en-US" sz="2500"/>
          </a:p>
        </p:txBody>
      </p:sp>
      <p:sp>
        <p:nvSpPr>
          <p:cNvPr id="26704" name="Line 102"/>
          <p:cNvSpPr>
            <a:spLocks noChangeShapeType="1"/>
          </p:cNvSpPr>
          <p:nvPr/>
        </p:nvSpPr>
        <p:spPr bwMode="auto">
          <a:xfrm>
            <a:off x="2820988" y="4198938"/>
            <a:ext cx="977900" cy="1587"/>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5" name="Rectangle 103"/>
          <p:cNvSpPr>
            <a:spLocks noChangeArrowheads="1"/>
          </p:cNvSpPr>
          <p:nvPr/>
        </p:nvSpPr>
        <p:spPr bwMode="auto">
          <a:xfrm>
            <a:off x="1965325" y="6245225"/>
            <a:ext cx="7332663" cy="854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06" name="Rectangle 104"/>
          <p:cNvSpPr>
            <a:spLocks noChangeArrowheads="1"/>
          </p:cNvSpPr>
          <p:nvPr/>
        </p:nvSpPr>
        <p:spPr bwMode="auto">
          <a:xfrm>
            <a:off x="1965325" y="6245225"/>
            <a:ext cx="7332663" cy="854075"/>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07" name="Rectangle 105"/>
          <p:cNvSpPr>
            <a:spLocks noChangeArrowheads="1"/>
          </p:cNvSpPr>
          <p:nvPr/>
        </p:nvSpPr>
        <p:spPr bwMode="auto">
          <a:xfrm>
            <a:off x="744538" y="6245225"/>
            <a:ext cx="1220787" cy="854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08" name="Rectangle 106"/>
          <p:cNvSpPr>
            <a:spLocks noChangeArrowheads="1"/>
          </p:cNvSpPr>
          <p:nvPr/>
        </p:nvSpPr>
        <p:spPr bwMode="auto">
          <a:xfrm>
            <a:off x="744538" y="6245225"/>
            <a:ext cx="1220787" cy="854075"/>
          </a:xfrm>
          <a:prstGeom prst="rect">
            <a:avLst/>
          </a:prstGeom>
          <a:noFill/>
          <a:ln w="158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09" name="Rectangle 107"/>
          <p:cNvSpPr>
            <a:spLocks noChangeArrowheads="1"/>
          </p:cNvSpPr>
          <p:nvPr/>
        </p:nvSpPr>
        <p:spPr bwMode="auto">
          <a:xfrm>
            <a:off x="1204913" y="6604000"/>
            <a:ext cx="309562"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b="1">
                <a:solidFill>
                  <a:srgbClr val="000000"/>
                </a:solidFill>
                <a:latin typeface="Arial" panose="020B0604020202020204" pitchFamily="34" charset="0"/>
              </a:rPr>
              <a:t>MMO</a:t>
            </a:r>
            <a:endParaRPr lang="en-US" altLang="en-US" sz="2500"/>
          </a:p>
        </p:txBody>
      </p:sp>
      <p:sp>
        <p:nvSpPr>
          <p:cNvPr id="26710" name="Freeform 108"/>
          <p:cNvSpPr>
            <a:spLocks/>
          </p:cNvSpPr>
          <p:nvPr/>
        </p:nvSpPr>
        <p:spPr bwMode="auto">
          <a:xfrm>
            <a:off x="3676650" y="4656138"/>
            <a:ext cx="977900" cy="733425"/>
          </a:xfrm>
          <a:custGeom>
            <a:avLst/>
            <a:gdLst>
              <a:gd name="T0" fmla="*/ 0 w 616"/>
              <a:gd name="T1" fmla="*/ 2147483646 h 462"/>
              <a:gd name="T2" fmla="*/ 2147483646 w 616"/>
              <a:gd name="T3" fmla="*/ 0 h 462"/>
              <a:gd name="T4" fmla="*/ 2147483646 w 616"/>
              <a:gd name="T5" fmla="*/ 2147483646 h 462"/>
              <a:gd name="T6" fmla="*/ 2147483646 w 616"/>
              <a:gd name="T7" fmla="*/ 2147483646 h 462"/>
              <a:gd name="T8" fmla="*/ 0 w 616"/>
              <a:gd name="T9" fmla="*/ 2147483646 h 4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6" h="462">
                <a:moveTo>
                  <a:pt x="0" y="231"/>
                </a:moveTo>
                <a:lnTo>
                  <a:pt x="308" y="0"/>
                </a:lnTo>
                <a:lnTo>
                  <a:pt x="616" y="231"/>
                </a:lnTo>
                <a:lnTo>
                  <a:pt x="308" y="462"/>
                </a:lnTo>
                <a:lnTo>
                  <a:pt x="0" y="23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711" name="Freeform 109"/>
          <p:cNvSpPr>
            <a:spLocks/>
          </p:cNvSpPr>
          <p:nvPr/>
        </p:nvSpPr>
        <p:spPr bwMode="auto">
          <a:xfrm>
            <a:off x="3676650" y="4656138"/>
            <a:ext cx="977900" cy="733425"/>
          </a:xfrm>
          <a:custGeom>
            <a:avLst/>
            <a:gdLst>
              <a:gd name="T0" fmla="*/ 0 w 616"/>
              <a:gd name="T1" fmla="*/ 2147483646 h 462"/>
              <a:gd name="T2" fmla="*/ 2147483646 w 616"/>
              <a:gd name="T3" fmla="*/ 0 h 462"/>
              <a:gd name="T4" fmla="*/ 2147483646 w 616"/>
              <a:gd name="T5" fmla="*/ 2147483646 h 462"/>
              <a:gd name="T6" fmla="*/ 2147483646 w 616"/>
              <a:gd name="T7" fmla="*/ 2147483646 h 462"/>
              <a:gd name="T8" fmla="*/ 0 w 616"/>
              <a:gd name="T9" fmla="*/ 2147483646 h 4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6" h="462">
                <a:moveTo>
                  <a:pt x="0" y="231"/>
                </a:moveTo>
                <a:lnTo>
                  <a:pt x="308" y="0"/>
                </a:lnTo>
                <a:lnTo>
                  <a:pt x="616" y="231"/>
                </a:lnTo>
                <a:lnTo>
                  <a:pt x="308" y="462"/>
                </a:lnTo>
                <a:lnTo>
                  <a:pt x="0" y="231"/>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12" name="Rectangle 110"/>
          <p:cNvSpPr>
            <a:spLocks noChangeArrowheads="1"/>
          </p:cNvSpPr>
          <p:nvPr/>
        </p:nvSpPr>
        <p:spPr bwMode="auto">
          <a:xfrm>
            <a:off x="3992563" y="4895850"/>
            <a:ext cx="368300" cy="1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Billable</a:t>
            </a:r>
            <a:endParaRPr lang="en-US" altLang="en-US" sz="2500"/>
          </a:p>
        </p:txBody>
      </p:sp>
      <p:sp>
        <p:nvSpPr>
          <p:cNvPr id="26713" name="Rectangle 111"/>
          <p:cNvSpPr>
            <a:spLocks noChangeArrowheads="1"/>
          </p:cNvSpPr>
          <p:nvPr/>
        </p:nvSpPr>
        <p:spPr bwMode="auto">
          <a:xfrm>
            <a:off x="3932238" y="5027613"/>
            <a:ext cx="4889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Request?</a:t>
            </a:r>
            <a:endParaRPr lang="en-US" altLang="en-US" sz="2500"/>
          </a:p>
        </p:txBody>
      </p:sp>
      <p:sp>
        <p:nvSpPr>
          <p:cNvPr id="26714" name="Freeform 112"/>
          <p:cNvSpPr>
            <a:spLocks/>
          </p:cNvSpPr>
          <p:nvPr/>
        </p:nvSpPr>
        <p:spPr bwMode="auto">
          <a:xfrm>
            <a:off x="4654550" y="5022850"/>
            <a:ext cx="244475" cy="473075"/>
          </a:xfrm>
          <a:custGeom>
            <a:avLst/>
            <a:gdLst>
              <a:gd name="T0" fmla="*/ 0 w 154"/>
              <a:gd name="T1" fmla="*/ 0 h 298"/>
              <a:gd name="T2" fmla="*/ 2147483646 w 154"/>
              <a:gd name="T3" fmla="*/ 0 h 298"/>
              <a:gd name="T4" fmla="*/ 2147483646 w 154"/>
              <a:gd name="T5" fmla="*/ 2147483646 h 298"/>
              <a:gd name="T6" fmla="*/ 0 60000 65536"/>
              <a:gd name="T7" fmla="*/ 0 60000 65536"/>
              <a:gd name="T8" fmla="*/ 0 60000 65536"/>
            </a:gdLst>
            <a:ahLst/>
            <a:cxnLst>
              <a:cxn ang="T6">
                <a:pos x="T0" y="T1"/>
              </a:cxn>
              <a:cxn ang="T7">
                <a:pos x="T2" y="T3"/>
              </a:cxn>
              <a:cxn ang="T8">
                <a:pos x="T4" y="T5"/>
              </a:cxn>
            </a:cxnLst>
            <a:rect l="0" t="0" r="r" b="b"/>
            <a:pathLst>
              <a:path w="154" h="298">
                <a:moveTo>
                  <a:pt x="0" y="0"/>
                </a:moveTo>
                <a:lnTo>
                  <a:pt x="154" y="0"/>
                </a:lnTo>
                <a:lnTo>
                  <a:pt x="154" y="29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15" name="Freeform 113"/>
          <p:cNvSpPr>
            <a:spLocks/>
          </p:cNvSpPr>
          <p:nvPr/>
        </p:nvSpPr>
        <p:spPr bwMode="auto">
          <a:xfrm>
            <a:off x="4872038" y="5489575"/>
            <a:ext cx="53975" cy="80963"/>
          </a:xfrm>
          <a:custGeom>
            <a:avLst/>
            <a:gdLst>
              <a:gd name="T0" fmla="*/ 2147483646 w 35"/>
              <a:gd name="T1" fmla="*/ 0 h 52"/>
              <a:gd name="T2" fmla="*/ 2147483646 w 35"/>
              <a:gd name="T3" fmla="*/ 2147483646 h 52"/>
              <a:gd name="T4" fmla="*/ 0 w 35"/>
              <a:gd name="T5" fmla="*/ 0 h 52"/>
              <a:gd name="T6" fmla="*/ 2147483646 w 35"/>
              <a:gd name="T7" fmla="*/ 0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52">
                <a:moveTo>
                  <a:pt x="35" y="0"/>
                </a:moveTo>
                <a:lnTo>
                  <a:pt x="18" y="52"/>
                </a:lnTo>
                <a:lnTo>
                  <a:pt x="0" y="0"/>
                </a:lnTo>
                <a:lnTo>
                  <a:pt x="3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716" name="Rectangle 114"/>
          <p:cNvSpPr>
            <a:spLocks noChangeArrowheads="1"/>
          </p:cNvSpPr>
          <p:nvPr/>
        </p:nvSpPr>
        <p:spPr bwMode="auto">
          <a:xfrm>
            <a:off x="4576763" y="4841875"/>
            <a:ext cx="165100" cy="1571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17" name="Rectangle 115"/>
          <p:cNvSpPr>
            <a:spLocks noChangeArrowheads="1"/>
          </p:cNvSpPr>
          <p:nvPr/>
        </p:nvSpPr>
        <p:spPr bwMode="auto">
          <a:xfrm>
            <a:off x="4594225" y="4859338"/>
            <a:ext cx="1460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No</a:t>
            </a:r>
            <a:endParaRPr lang="en-US" altLang="en-US" sz="2500"/>
          </a:p>
        </p:txBody>
      </p:sp>
      <p:sp>
        <p:nvSpPr>
          <p:cNvPr id="26718" name="Freeform 116"/>
          <p:cNvSpPr>
            <a:spLocks/>
          </p:cNvSpPr>
          <p:nvPr/>
        </p:nvSpPr>
        <p:spPr bwMode="auto">
          <a:xfrm>
            <a:off x="2087563" y="4718050"/>
            <a:ext cx="977900" cy="609600"/>
          </a:xfrm>
          <a:custGeom>
            <a:avLst/>
            <a:gdLst>
              <a:gd name="T0" fmla="*/ 2147483646 w 616"/>
              <a:gd name="T1" fmla="*/ 2147483646 h 384"/>
              <a:gd name="T2" fmla="*/ 2147483646 w 616"/>
              <a:gd name="T3" fmla="*/ 2147483646 h 384"/>
              <a:gd name="T4" fmla="*/ 2147483646 w 616"/>
              <a:gd name="T5" fmla="*/ 0 h 384"/>
              <a:gd name="T6" fmla="*/ 0 w 616"/>
              <a:gd name="T7" fmla="*/ 0 h 384"/>
              <a:gd name="T8" fmla="*/ 2147483646 w 616"/>
              <a:gd name="T9" fmla="*/ 2147483646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6" h="384">
                <a:moveTo>
                  <a:pt x="154" y="384"/>
                </a:moveTo>
                <a:lnTo>
                  <a:pt x="462" y="384"/>
                </a:lnTo>
                <a:lnTo>
                  <a:pt x="616" y="0"/>
                </a:lnTo>
                <a:lnTo>
                  <a:pt x="0" y="0"/>
                </a:lnTo>
                <a:lnTo>
                  <a:pt x="154" y="3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719" name="Freeform 117"/>
          <p:cNvSpPr>
            <a:spLocks/>
          </p:cNvSpPr>
          <p:nvPr/>
        </p:nvSpPr>
        <p:spPr bwMode="auto">
          <a:xfrm>
            <a:off x="2087563" y="4718050"/>
            <a:ext cx="977900" cy="609600"/>
          </a:xfrm>
          <a:custGeom>
            <a:avLst/>
            <a:gdLst>
              <a:gd name="T0" fmla="*/ 2147483646 w 616"/>
              <a:gd name="T1" fmla="*/ 2147483646 h 384"/>
              <a:gd name="T2" fmla="*/ 2147483646 w 616"/>
              <a:gd name="T3" fmla="*/ 2147483646 h 384"/>
              <a:gd name="T4" fmla="*/ 2147483646 w 616"/>
              <a:gd name="T5" fmla="*/ 0 h 384"/>
              <a:gd name="T6" fmla="*/ 0 w 616"/>
              <a:gd name="T7" fmla="*/ 0 h 384"/>
              <a:gd name="T8" fmla="*/ 2147483646 w 616"/>
              <a:gd name="T9" fmla="*/ 2147483646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6" h="384">
                <a:moveTo>
                  <a:pt x="154" y="384"/>
                </a:moveTo>
                <a:lnTo>
                  <a:pt x="462" y="384"/>
                </a:lnTo>
                <a:lnTo>
                  <a:pt x="616" y="0"/>
                </a:lnTo>
                <a:lnTo>
                  <a:pt x="0" y="0"/>
                </a:lnTo>
                <a:lnTo>
                  <a:pt x="154" y="3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20" name="Rectangle 118"/>
          <p:cNvSpPr>
            <a:spLocks noChangeArrowheads="1"/>
          </p:cNvSpPr>
          <p:nvPr/>
        </p:nvSpPr>
        <p:spPr bwMode="auto">
          <a:xfrm>
            <a:off x="2393950" y="4727575"/>
            <a:ext cx="37941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Create</a:t>
            </a:r>
            <a:endParaRPr lang="en-US" altLang="en-US" sz="2500"/>
          </a:p>
        </p:txBody>
      </p:sp>
      <p:sp>
        <p:nvSpPr>
          <p:cNvPr id="26721" name="Rectangle 120"/>
          <p:cNvSpPr>
            <a:spLocks noChangeArrowheads="1"/>
          </p:cNvSpPr>
          <p:nvPr/>
        </p:nvSpPr>
        <p:spPr bwMode="auto">
          <a:xfrm>
            <a:off x="2465388" y="4865688"/>
            <a:ext cx="217487"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Buy</a:t>
            </a:r>
            <a:endParaRPr lang="en-US" altLang="en-US" sz="2500"/>
          </a:p>
        </p:txBody>
      </p:sp>
      <p:sp>
        <p:nvSpPr>
          <p:cNvPr id="26722" name="Rectangle 121"/>
          <p:cNvSpPr>
            <a:spLocks noChangeArrowheads="1"/>
          </p:cNvSpPr>
          <p:nvPr/>
        </p:nvSpPr>
        <p:spPr bwMode="auto">
          <a:xfrm>
            <a:off x="2417763" y="5019675"/>
            <a:ext cx="338137"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Ticket</a:t>
            </a:r>
            <a:endParaRPr lang="en-US" altLang="en-US" sz="2500"/>
          </a:p>
        </p:txBody>
      </p:sp>
      <p:sp>
        <p:nvSpPr>
          <p:cNvPr id="26723" name="Rectangle 122"/>
          <p:cNvSpPr>
            <a:spLocks noChangeArrowheads="1"/>
          </p:cNvSpPr>
          <p:nvPr/>
        </p:nvSpPr>
        <p:spPr bwMode="auto">
          <a:xfrm>
            <a:off x="2087563" y="6305550"/>
            <a:ext cx="977900" cy="733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24" name="Rectangle 123"/>
          <p:cNvSpPr>
            <a:spLocks noChangeArrowheads="1"/>
          </p:cNvSpPr>
          <p:nvPr/>
        </p:nvSpPr>
        <p:spPr bwMode="auto">
          <a:xfrm>
            <a:off x="2087563" y="6305550"/>
            <a:ext cx="977900" cy="733425"/>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25" name="Rectangle 124"/>
          <p:cNvSpPr>
            <a:spLocks noChangeArrowheads="1"/>
          </p:cNvSpPr>
          <p:nvPr/>
        </p:nvSpPr>
        <p:spPr bwMode="auto">
          <a:xfrm>
            <a:off x="2189163" y="6483350"/>
            <a:ext cx="534987"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Route Buy</a:t>
            </a:r>
            <a:endParaRPr lang="en-US" altLang="en-US" sz="2500"/>
          </a:p>
        </p:txBody>
      </p:sp>
      <p:sp>
        <p:nvSpPr>
          <p:cNvPr id="26726" name="Rectangle 125"/>
          <p:cNvSpPr>
            <a:spLocks noChangeArrowheads="1"/>
          </p:cNvSpPr>
          <p:nvPr/>
        </p:nvSpPr>
        <p:spPr bwMode="auto">
          <a:xfrm>
            <a:off x="2225675" y="6602413"/>
            <a:ext cx="4699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Ticket for</a:t>
            </a:r>
            <a:endParaRPr lang="en-US" altLang="en-US" sz="2500"/>
          </a:p>
        </p:txBody>
      </p:sp>
      <p:sp>
        <p:nvSpPr>
          <p:cNvPr id="26727" name="Rectangle 126"/>
          <p:cNvSpPr>
            <a:spLocks noChangeArrowheads="1"/>
          </p:cNvSpPr>
          <p:nvPr/>
        </p:nvSpPr>
        <p:spPr bwMode="auto">
          <a:xfrm>
            <a:off x="2165350" y="6735763"/>
            <a:ext cx="863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Internal Approval</a:t>
            </a:r>
            <a:endParaRPr lang="en-US" altLang="en-US" sz="2500"/>
          </a:p>
        </p:txBody>
      </p:sp>
      <p:sp>
        <p:nvSpPr>
          <p:cNvPr id="26728" name="Line 127"/>
          <p:cNvSpPr>
            <a:spLocks noChangeShapeType="1"/>
          </p:cNvSpPr>
          <p:nvPr/>
        </p:nvSpPr>
        <p:spPr bwMode="auto">
          <a:xfrm>
            <a:off x="2576513" y="5327650"/>
            <a:ext cx="1587" cy="903288"/>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9" name="Freeform 128"/>
          <p:cNvSpPr>
            <a:spLocks/>
          </p:cNvSpPr>
          <p:nvPr/>
        </p:nvSpPr>
        <p:spPr bwMode="auto">
          <a:xfrm>
            <a:off x="2549525" y="6223000"/>
            <a:ext cx="55563" cy="82550"/>
          </a:xfrm>
          <a:custGeom>
            <a:avLst/>
            <a:gdLst>
              <a:gd name="T0" fmla="*/ 2147483646 w 35"/>
              <a:gd name="T1" fmla="*/ 0 h 52"/>
              <a:gd name="T2" fmla="*/ 2147483646 w 35"/>
              <a:gd name="T3" fmla="*/ 2147483646 h 52"/>
              <a:gd name="T4" fmla="*/ 0 w 35"/>
              <a:gd name="T5" fmla="*/ 0 h 52"/>
              <a:gd name="T6" fmla="*/ 2147483646 w 35"/>
              <a:gd name="T7" fmla="*/ 0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52">
                <a:moveTo>
                  <a:pt x="35" y="0"/>
                </a:moveTo>
                <a:lnTo>
                  <a:pt x="17" y="52"/>
                </a:lnTo>
                <a:lnTo>
                  <a:pt x="0" y="0"/>
                </a:lnTo>
                <a:lnTo>
                  <a:pt x="3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730" name="Freeform 129"/>
          <p:cNvSpPr>
            <a:spLocks/>
          </p:cNvSpPr>
          <p:nvPr/>
        </p:nvSpPr>
        <p:spPr bwMode="auto">
          <a:xfrm>
            <a:off x="3492500" y="5022850"/>
            <a:ext cx="963613" cy="825500"/>
          </a:xfrm>
          <a:custGeom>
            <a:avLst/>
            <a:gdLst>
              <a:gd name="T0" fmla="*/ 2147483646 w 607"/>
              <a:gd name="T1" fmla="*/ 0 h 520"/>
              <a:gd name="T2" fmla="*/ 0 w 607"/>
              <a:gd name="T3" fmla="*/ 0 h 520"/>
              <a:gd name="T4" fmla="*/ 0 w 607"/>
              <a:gd name="T5" fmla="*/ 2147483646 h 520"/>
              <a:gd name="T6" fmla="*/ 2147483646 w 607"/>
              <a:gd name="T7" fmla="*/ 2147483646 h 5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7" h="520">
                <a:moveTo>
                  <a:pt x="116" y="0"/>
                </a:moveTo>
                <a:lnTo>
                  <a:pt x="0" y="0"/>
                </a:lnTo>
                <a:lnTo>
                  <a:pt x="0" y="520"/>
                </a:lnTo>
                <a:lnTo>
                  <a:pt x="607" y="5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1" name="Freeform 130"/>
          <p:cNvSpPr>
            <a:spLocks/>
          </p:cNvSpPr>
          <p:nvPr/>
        </p:nvSpPr>
        <p:spPr bwMode="auto">
          <a:xfrm>
            <a:off x="4448175" y="5819775"/>
            <a:ext cx="84138" cy="55563"/>
          </a:xfrm>
          <a:custGeom>
            <a:avLst/>
            <a:gdLst>
              <a:gd name="T0" fmla="*/ 0 w 53"/>
              <a:gd name="T1" fmla="*/ 0 h 35"/>
              <a:gd name="T2" fmla="*/ 2147483646 w 53"/>
              <a:gd name="T3" fmla="*/ 2147483646 h 35"/>
              <a:gd name="T4" fmla="*/ 0 w 53"/>
              <a:gd name="T5" fmla="*/ 2147483646 h 35"/>
              <a:gd name="T6" fmla="*/ 0 w 53"/>
              <a:gd name="T7" fmla="*/ 0 h 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 h="35">
                <a:moveTo>
                  <a:pt x="0" y="0"/>
                </a:moveTo>
                <a:lnTo>
                  <a:pt x="53" y="18"/>
                </a:lnTo>
                <a:lnTo>
                  <a:pt x="0" y="3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732" name="Rectangle 131"/>
          <p:cNvSpPr>
            <a:spLocks noChangeArrowheads="1"/>
          </p:cNvSpPr>
          <p:nvPr/>
        </p:nvSpPr>
        <p:spPr bwMode="auto">
          <a:xfrm>
            <a:off x="3565525" y="5030788"/>
            <a:ext cx="195263" cy="158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33" name="Rectangle 132"/>
          <p:cNvSpPr>
            <a:spLocks noChangeArrowheads="1"/>
          </p:cNvSpPr>
          <p:nvPr/>
        </p:nvSpPr>
        <p:spPr bwMode="auto">
          <a:xfrm>
            <a:off x="3584575" y="5051425"/>
            <a:ext cx="177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yes</a:t>
            </a:r>
            <a:endParaRPr lang="en-US" altLang="en-US" sz="2500"/>
          </a:p>
        </p:txBody>
      </p:sp>
      <p:sp>
        <p:nvSpPr>
          <p:cNvPr id="26734" name="Freeform 133"/>
          <p:cNvSpPr>
            <a:spLocks/>
          </p:cNvSpPr>
          <p:nvPr/>
        </p:nvSpPr>
        <p:spPr bwMode="auto">
          <a:xfrm>
            <a:off x="3432175" y="6488113"/>
            <a:ext cx="976313" cy="366712"/>
          </a:xfrm>
          <a:custGeom>
            <a:avLst/>
            <a:gdLst>
              <a:gd name="T0" fmla="*/ 2147483646 w 1300"/>
              <a:gd name="T1" fmla="*/ 2147483646 h 487"/>
              <a:gd name="T2" fmla="*/ 2147483646 w 1300"/>
              <a:gd name="T3" fmla="*/ 2147483646 h 487"/>
              <a:gd name="T4" fmla="*/ 2147483646 w 1300"/>
              <a:gd name="T5" fmla="*/ 2147483646 h 487"/>
              <a:gd name="T6" fmla="*/ 2147483646 w 1300"/>
              <a:gd name="T7" fmla="*/ 0 h 487"/>
              <a:gd name="T8" fmla="*/ 2147483646 w 1300"/>
              <a:gd name="T9" fmla="*/ 0 h 487"/>
              <a:gd name="T10" fmla="*/ 2147483646 w 1300"/>
              <a:gd name="T11" fmla="*/ 0 h 487"/>
              <a:gd name="T12" fmla="*/ 0 w 1300"/>
              <a:gd name="T13" fmla="*/ 2147483646 h 487"/>
              <a:gd name="T14" fmla="*/ 2147483646 w 1300"/>
              <a:gd name="T15" fmla="*/ 2147483646 h 48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00" h="487">
                <a:moveTo>
                  <a:pt x="244" y="487"/>
                </a:moveTo>
                <a:lnTo>
                  <a:pt x="1057" y="487"/>
                </a:lnTo>
                <a:cubicBezTo>
                  <a:pt x="1191" y="487"/>
                  <a:pt x="1300" y="378"/>
                  <a:pt x="1300" y="244"/>
                </a:cubicBezTo>
                <a:cubicBezTo>
                  <a:pt x="1300" y="109"/>
                  <a:pt x="1191" y="0"/>
                  <a:pt x="1057" y="0"/>
                </a:cubicBezTo>
                <a:cubicBezTo>
                  <a:pt x="1057" y="0"/>
                  <a:pt x="1057" y="0"/>
                  <a:pt x="1057" y="0"/>
                </a:cubicBezTo>
                <a:lnTo>
                  <a:pt x="244" y="0"/>
                </a:lnTo>
                <a:cubicBezTo>
                  <a:pt x="109" y="0"/>
                  <a:pt x="0" y="109"/>
                  <a:pt x="0" y="244"/>
                </a:cubicBezTo>
                <a:cubicBezTo>
                  <a:pt x="0" y="378"/>
                  <a:pt x="109" y="487"/>
                  <a:pt x="244" y="487"/>
                </a:cubicBezTo>
                <a:close/>
              </a:path>
            </a:pathLst>
          </a:custGeom>
          <a:solidFill>
            <a:srgbClr val="FFFFFF"/>
          </a:solidFill>
          <a:ln w="0">
            <a:solidFill>
              <a:srgbClr val="000000"/>
            </a:solidFill>
            <a:prstDash val="solid"/>
            <a:round/>
            <a:headEnd/>
            <a:tailEnd/>
          </a:ln>
        </p:spPr>
        <p:txBody>
          <a:bodyPr/>
          <a:lstStyle/>
          <a:p>
            <a:endParaRPr lang="en-US"/>
          </a:p>
        </p:txBody>
      </p:sp>
      <p:sp>
        <p:nvSpPr>
          <p:cNvPr id="26735" name="Freeform 134"/>
          <p:cNvSpPr>
            <a:spLocks/>
          </p:cNvSpPr>
          <p:nvPr/>
        </p:nvSpPr>
        <p:spPr bwMode="auto">
          <a:xfrm>
            <a:off x="3432175" y="6488113"/>
            <a:ext cx="976313" cy="366712"/>
          </a:xfrm>
          <a:custGeom>
            <a:avLst/>
            <a:gdLst>
              <a:gd name="T0" fmla="*/ 2147483646 w 1300"/>
              <a:gd name="T1" fmla="*/ 2147483646 h 487"/>
              <a:gd name="T2" fmla="*/ 2147483646 w 1300"/>
              <a:gd name="T3" fmla="*/ 2147483646 h 487"/>
              <a:gd name="T4" fmla="*/ 2147483646 w 1300"/>
              <a:gd name="T5" fmla="*/ 2147483646 h 487"/>
              <a:gd name="T6" fmla="*/ 2147483646 w 1300"/>
              <a:gd name="T7" fmla="*/ 0 h 487"/>
              <a:gd name="T8" fmla="*/ 2147483646 w 1300"/>
              <a:gd name="T9" fmla="*/ 0 h 487"/>
              <a:gd name="T10" fmla="*/ 2147483646 w 1300"/>
              <a:gd name="T11" fmla="*/ 0 h 487"/>
              <a:gd name="T12" fmla="*/ 0 w 1300"/>
              <a:gd name="T13" fmla="*/ 2147483646 h 487"/>
              <a:gd name="T14" fmla="*/ 2147483646 w 1300"/>
              <a:gd name="T15" fmla="*/ 2147483646 h 48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00" h="487">
                <a:moveTo>
                  <a:pt x="244" y="487"/>
                </a:moveTo>
                <a:lnTo>
                  <a:pt x="1057" y="487"/>
                </a:lnTo>
                <a:cubicBezTo>
                  <a:pt x="1191" y="487"/>
                  <a:pt x="1300" y="378"/>
                  <a:pt x="1300" y="244"/>
                </a:cubicBezTo>
                <a:cubicBezTo>
                  <a:pt x="1300" y="109"/>
                  <a:pt x="1191" y="0"/>
                  <a:pt x="1057" y="0"/>
                </a:cubicBezTo>
                <a:cubicBezTo>
                  <a:pt x="1057" y="0"/>
                  <a:pt x="1057" y="0"/>
                  <a:pt x="1057" y="0"/>
                </a:cubicBezTo>
                <a:lnTo>
                  <a:pt x="244" y="0"/>
                </a:lnTo>
                <a:cubicBezTo>
                  <a:pt x="109" y="0"/>
                  <a:pt x="0" y="109"/>
                  <a:pt x="0" y="244"/>
                </a:cubicBezTo>
                <a:cubicBezTo>
                  <a:pt x="0" y="378"/>
                  <a:pt x="109" y="487"/>
                  <a:pt x="244" y="487"/>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6" name="Rectangle 135"/>
          <p:cNvSpPr>
            <a:spLocks noChangeArrowheads="1"/>
          </p:cNvSpPr>
          <p:nvPr/>
        </p:nvSpPr>
        <p:spPr bwMode="auto">
          <a:xfrm>
            <a:off x="3632200" y="6602413"/>
            <a:ext cx="6032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Create P.O.</a:t>
            </a:r>
            <a:endParaRPr lang="en-US" altLang="en-US" sz="2500"/>
          </a:p>
        </p:txBody>
      </p:sp>
      <p:sp>
        <p:nvSpPr>
          <p:cNvPr id="26737" name="Line 136"/>
          <p:cNvSpPr>
            <a:spLocks noChangeShapeType="1"/>
          </p:cNvSpPr>
          <p:nvPr/>
        </p:nvSpPr>
        <p:spPr bwMode="auto">
          <a:xfrm>
            <a:off x="3065463" y="6672263"/>
            <a:ext cx="366712" cy="1587"/>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8" name="Rectangle 137"/>
          <p:cNvSpPr>
            <a:spLocks noChangeArrowheads="1"/>
          </p:cNvSpPr>
          <p:nvPr/>
        </p:nvSpPr>
        <p:spPr bwMode="auto">
          <a:xfrm>
            <a:off x="5448300" y="5570538"/>
            <a:ext cx="733425" cy="552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39" name="Rectangle 138"/>
          <p:cNvSpPr>
            <a:spLocks noChangeArrowheads="1"/>
          </p:cNvSpPr>
          <p:nvPr/>
        </p:nvSpPr>
        <p:spPr bwMode="auto">
          <a:xfrm>
            <a:off x="5448300" y="5570538"/>
            <a:ext cx="733425" cy="552450"/>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40" name="Rectangle 139"/>
          <p:cNvSpPr>
            <a:spLocks noChangeArrowheads="1"/>
          </p:cNvSpPr>
          <p:nvPr/>
        </p:nvSpPr>
        <p:spPr bwMode="auto">
          <a:xfrm>
            <a:off x="5616575" y="5713413"/>
            <a:ext cx="4127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Receive</a:t>
            </a:r>
            <a:endParaRPr lang="en-US" altLang="en-US" sz="2500"/>
          </a:p>
        </p:txBody>
      </p:sp>
      <p:sp>
        <p:nvSpPr>
          <p:cNvPr id="26741" name="Rectangle 140"/>
          <p:cNvSpPr>
            <a:spLocks noChangeArrowheads="1"/>
          </p:cNvSpPr>
          <p:nvPr/>
        </p:nvSpPr>
        <p:spPr bwMode="auto">
          <a:xfrm>
            <a:off x="5556250" y="5845175"/>
            <a:ext cx="5461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Equipment</a:t>
            </a:r>
            <a:endParaRPr lang="en-US" altLang="en-US" sz="2500"/>
          </a:p>
        </p:txBody>
      </p:sp>
      <p:sp>
        <p:nvSpPr>
          <p:cNvPr id="26742" name="Line 141"/>
          <p:cNvSpPr>
            <a:spLocks noChangeShapeType="1"/>
          </p:cNvSpPr>
          <p:nvPr/>
        </p:nvSpPr>
        <p:spPr bwMode="auto">
          <a:xfrm>
            <a:off x="5264150" y="5848350"/>
            <a:ext cx="184150" cy="1588"/>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3" name="Line 142"/>
          <p:cNvSpPr>
            <a:spLocks noChangeShapeType="1"/>
          </p:cNvSpPr>
          <p:nvPr/>
        </p:nvSpPr>
        <p:spPr bwMode="auto">
          <a:xfrm>
            <a:off x="6181725" y="5848350"/>
            <a:ext cx="182563" cy="1588"/>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4" name="Oval 143"/>
          <p:cNvSpPr>
            <a:spLocks noChangeArrowheads="1"/>
          </p:cNvSpPr>
          <p:nvPr/>
        </p:nvSpPr>
        <p:spPr bwMode="auto">
          <a:xfrm>
            <a:off x="6653213" y="2579688"/>
            <a:ext cx="228600" cy="2286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45" name="Oval 144"/>
          <p:cNvSpPr>
            <a:spLocks noChangeArrowheads="1"/>
          </p:cNvSpPr>
          <p:nvPr/>
        </p:nvSpPr>
        <p:spPr bwMode="auto">
          <a:xfrm>
            <a:off x="2309813" y="2655888"/>
            <a:ext cx="228600" cy="2286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cxnSp>
        <p:nvCxnSpPr>
          <p:cNvPr id="26746" name="AutoShape 145"/>
          <p:cNvCxnSpPr>
            <a:cxnSpLocks noChangeShapeType="1"/>
            <a:stCxn id="26679" idx="3"/>
            <a:endCxn id="26747" idx="4"/>
          </p:cNvCxnSpPr>
          <p:nvPr/>
        </p:nvCxnSpPr>
        <p:spPr bwMode="auto">
          <a:xfrm flipV="1">
            <a:off x="8015288" y="2884488"/>
            <a:ext cx="657225" cy="498475"/>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747" name="Oval 146"/>
          <p:cNvSpPr>
            <a:spLocks noChangeArrowheads="1"/>
          </p:cNvSpPr>
          <p:nvPr/>
        </p:nvSpPr>
        <p:spPr bwMode="auto">
          <a:xfrm>
            <a:off x="8558213" y="2655888"/>
            <a:ext cx="228600" cy="2286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26748" name="Text Box 236"/>
          <p:cNvSpPr txBox="1">
            <a:spLocks noChangeArrowheads="1"/>
          </p:cNvSpPr>
          <p:nvPr/>
        </p:nvSpPr>
        <p:spPr bwMode="auto">
          <a:xfrm>
            <a:off x="1362075" y="1319213"/>
            <a:ext cx="733425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8" tIns="45688" rIns="91378" bIns="4568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i="1"/>
              <a:t>Insert Swim Lane Flow Chart, if applicable</a:t>
            </a:r>
          </a:p>
        </p:txBody>
      </p:sp>
      <p:sp>
        <p:nvSpPr>
          <p:cNvPr id="2674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19FD0161-210F-4B80-A21B-417E56EFA2E0}" type="slidenum">
              <a:rPr lang="en-US" altLang="en-US" sz="1200" smtClean="0"/>
              <a:pPr/>
              <a:t>21</a:t>
            </a:fld>
            <a:endParaRPr lang="en-US" altLang="en-US" sz="1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3" name="Object 9"/>
          <p:cNvGraphicFramePr>
            <a:graphicFrameLocks noGrp="1" noChangeAspect="1"/>
          </p:cNvGraphicFramePr>
          <p:nvPr>
            <p:ph sz="half" idx="2"/>
          </p:nvPr>
        </p:nvGraphicFramePr>
        <p:xfrm>
          <a:off x="836613" y="1506538"/>
          <a:ext cx="8416925" cy="5800725"/>
        </p:xfrm>
        <a:graphic>
          <a:graphicData uri="http://schemas.openxmlformats.org/presentationml/2006/ole">
            <mc:AlternateContent xmlns:mc="http://schemas.openxmlformats.org/markup-compatibility/2006">
              <mc:Choice xmlns:v="urn:schemas-microsoft-com:vml" Requires="v">
                <p:oleObj spid="_x0000_s27666" name="Worksheet" r:id="rId3" imgW="12816911" imgH="8831683" progId="Excel.Sheet.8">
                  <p:embed/>
                </p:oleObj>
              </mc:Choice>
              <mc:Fallback>
                <p:oleObj name="Worksheet" r:id="rId3" imgW="12816911" imgH="8831683" progId="Excel.Sheet.8">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6613" y="1506538"/>
                        <a:ext cx="8416925" cy="580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6610" name="Rectangle 18"/>
          <p:cNvSpPr>
            <a:spLocks noChangeArrowheads="1"/>
          </p:cNvSpPr>
          <p:nvPr/>
        </p:nvSpPr>
        <p:spPr bwMode="auto">
          <a:xfrm>
            <a:off x="350838" y="815975"/>
            <a:ext cx="9358312"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defTabSz="471488">
              <a:spcBef>
                <a:spcPct val="20000"/>
              </a:spcBef>
              <a:buChar char="•"/>
              <a:defRPr sz="3200">
                <a:solidFill>
                  <a:schemeClr val="tx1"/>
                </a:solidFill>
                <a:latin typeface="Arial Unicode MS" panose="020B0604020202020204" pitchFamily="34" charset="-128"/>
              </a:defRPr>
            </a:lvl1pPr>
            <a:lvl2pPr marL="742950" indent="-287338" defTabSz="471488">
              <a:spcBef>
                <a:spcPct val="20000"/>
              </a:spcBef>
              <a:buChar char="–"/>
              <a:defRPr sz="2800">
                <a:solidFill>
                  <a:schemeClr val="tx1"/>
                </a:solidFill>
                <a:latin typeface="Arial Unicode MS" panose="020B0604020202020204" pitchFamily="34" charset="-128"/>
              </a:defRPr>
            </a:lvl2pPr>
            <a:lvl3pPr marL="1143000" indent="-228600" defTabSz="471488">
              <a:spcBef>
                <a:spcPct val="20000"/>
              </a:spcBef>
              <a:buChar char="•"/>
              <a:defRPr sz="2500">
                <a:solidFill>
                  <a:schemeClr val="tx1"/>
                </a:solidFill>
                <a:latin typeface="Arial Unicode MS" panose="020B0604020202020204" pitchFamily="34" charset="-128"/>
              </a:defRPr>
            </a:lvl3pPr>
            <a:lvl4pPr marL="1600200" indent="-228600" defTabSz="471488">
              <a:spcBef>
                <a:spcPct val="20000"/>
              </a:spcBef>
              <a:buChar char="–"/>
              <a:defRPr sz="2000">
                <a:solidFill>
                  <a:schemeClr val="tx1"/>
                </a:solidFill>
                <a:latin typeface="Arial Unicode MS" panose="020B0604020202020204" pitchFamily="34" charset="-128"/>
              </a:defRPr>
            </a:lvl4pPr>
            <a:lvl5pPr marL="2057400" indent="-228600" defTabSz="471488">
              <a:spcBef>
                <a:spcPct val="20000"/>
              </a:spcBef>
              <a:buChar char="»"/>
              <a:defRPr sz="2000">
                <a:solidFill>
                  <a:schemeClr val="tx1"/>
                </a:solidFill>
                <a:latin typeface="Arial Unicode MS" panose="020B0604020202020204" pitchFamily="34" charset="-128"/>
              </a:defRPr>
            </a:lvl5pPr>
            <a:lvl6pPr marL="25146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a:spcBef>
                <a:spcPct val="0"/>
              </a:spcBef>
              <a:buClr>
                <a:srgbClr val="FFFFFF"/>
              </a:buClr>
              <a:buSzPct val="90000"/>
              <a:buFont typeface="Monotype Sorts" pitchFamily="2" charset="2"/>
              <a:buNone/>
              <a:defRPr/>
            </a:pPr>
            <a:r>
              <a:rPr lang="en-US" altLang="en-US" sz="3600" dirty="0">
                <a:latin typeface="+mj-lt"/>
              </a:rPr>
              <a:t>Process FMEA</a:t>
            </a:r>
          </a:p>
        </p:txBody>
      </p:sp>
      <p:sp>
        <p:nvSpPr>
          <p:cNvPr id="2765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A057AF8F-3D77-4168-B282-6EBEE20B6292}" type="slidenum">
              <a:rPr lang="en-US" altLang="en-US" sz="1200" smtClean="0"/>
              <a:pPr/>
              <a:t>22</a:t>
            </a:fld>
            <a:endParaRPr lang="en-US" altLang="en-US" sz="1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73100" y="677863"/>
            <a:ext cx="8496300" cy="838200"/>
          </a:xfrm>
        </p:spPr>
        <p:txBody>
          <a:bodyPr/>
          <a:lstStyle/>
          <a:p>
            <a:r>
              <a:rPr lang="en-US" altLang="en-US" sz="3600"/>
              <a:t>Validate Measurement System</a:t>
            </a:r>
          </a:p>
        </p:txBody>
      </p:sp>
      <p:sp>
        <p:nvSpPr>
          <p:cNvPr id="28675" name="Rectangle 2"/>
          <p:cNvSpPr txBox="1">
            <a:spLocks noChangeArrowheads="1"/>
          </p:cNvSpPr>
          <p:nvPr/>
        </p:nvSpPr>
        <p:spPr bwMode="auto">
          <a:xfrm>
            <a:off x="882650" y="1639888"/>
            <a:ext cx="84963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7338">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800" i="1"/>
              <a:t>Insert Minitab Gage R&amp;R Results</a:t>
            </a:r>
          </a:p>
        </p:txBody>
      </p:sp>
      <p:sp>
        <p:nvSpPr>
          <p:cNvPr id="2867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A804259C-A42A-45A8-9B2E-A649F947A023}" type="slidenum">
              <a:rPr lang="en-US" altLang="en-US" sz="1200" smtClean="0"/>
              <a:pPr/>
              <a:t>23</a:t>
            </a:fld>
            <a:endParaRPr lang="en-US" altLang="en-US" sz="1200"/>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sz="half" idx="1"/>
          </p:nvPr>
        </p:nvSpPr>
        <p:spPr>
          <a:xfrm>
            <a:off x="363538" y="463550"/>
            <a:ext cx="9372600" cy="1295400"/>
          </a:xfrm>
          <a:noFill/>
        </p:spPr>
        <p:txBody>
          <a:bodyPr lIns="0" tIns="0" rIns="0" bIns="0" anchor="ctr"/>
          <a:lstStyle/>
          <a:p>
            <a:pPr marL="0" indent="0" algn="ctr" defTabSz="471488">
              <a:spcBef>
                <a:spcPct val="0"/>
              </a:spcBef>
              <a:buClr>
                <a:srgbClr val="FFFFFF"/>
              </a:buClr>
              <a:buSzPct val="90000"/>
              <a:buFont typeface="Monotype Sorts" pitchFamily="2" charset="2"/>
              <a:buNone/>
            </a:pPr>
            <a:r>
              <a:rPr lang="en-US" altLang="en-US" sz="3600"/>
              <a:t>Process Capability</a:t>
            </a:r>
          </a:p>
        </p:txBody>
      </p:sp>
      <p:sp>
        <p:nvSpPr>
          <p:cNvPr id="29699" name="Rectangle 2"/>
          <p:cNvSpPr txBox="1">
            <a:spLocks noChangeArrowheads="1"/>
          </p:cNvSpPr>
          <p:nvPr/>
        </p:nvSpPr>
        <p:spPr bwMode="auto">
          <a:xfrm>
            <a:off x="833438" y="1249363"/>
            <a:ext cx="84963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7338">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800" i="1"/>
              <a:t>Insert Minitab Capability Results</a:t>
            </a:r>
          </a:p>
        </p:txBody>
      </p:sp>
      <p:sp>
        <p:nvSpPr>
          <p:cNvPr id="2970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26EDF812-DD74-4887-9076-826973185E84}" type="slidenum">
              <a:rPr lang="en-US" altLang="en-US" sz="1200" smtClean="0"/>
              <a:pPr/>
              <a:t>24</a:t>
            </a:fld>
            <a:endParaRPr lang="en-US" altLang="en-US" sz="1200"/>
          </a:p>
        </p:txBody>
      </p:sp>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Text Box 2"/>
          <p:cNvSpPr txBox="1">
            <a:spLocks noChangeArrowheads="1"/>
          </p:cNvSpPr>
          <p:nvPr/>
        </p:nvSpPr>
        <p:spPr bwMode="auto">
          <a:xfrm>
            <a:off x="800100" y="954088"/>
            <a:ext cx="84582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8" tIns="45704" rIns="91408" bIns="45704">
            <a:spAutoFit/>
          </a:bodyPr>
          <a:lstStyle>
            <a:lvl1pPr>
              <a:defRPr sz="2400">
                <a:solidFill>
                  <a:schemeClr val="tx1"/>
                </a:solidFill>
                <a:latin typeface="Times New Roman" panose="02020603050405020304" pitchFamily="18" charset="0"/>
              </a:defRPr>
            </a:lvl1pPr>
            <a:lvl2pPr marL="455613">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defRPr/>
            </a:pPr>
            <a:r>
              <a:rPr lang="en-US" altLang="en-US" sz="3600" dirty="0">
                <a:latin typeface="+mj-lt"/>
              </a:rPr>
              <a:t>Pareto Diagram</a:t>
            </a:r>
          </a:p>
        </p:txBody>
      </p:sp>
      <p:graphicFrame>
        <p:nvGraphicFramePr>
          <p:cNvPr id="30723" name="Object 3"/>
          <p:cNvGraphicFramePr>
            <a:graphicFrameLocks noGrp="1" noChangeAspect="1"/>
          </p:cNvGraphicFramePr>
          <p:nvPr>
            <p:ph/>
          </p:nvPr>
        </p:nvGraphicFramePr>
        <p:xfrm>
          <a:off x="1066800" y="1755775"/>
          <a:ext cx="7924800" cy="5486400"/>
        </p:xfrm>
        <a:graphic>
          <a:graphicData uri="http://schemas.openxmlformats.org/presentationml/2006/ole">
            <mc:AlternateContent xmlns:mc="http://schemas.openxmlformats.org/markup-compatibility/2006">
              <mc:Choice xmlns:v="urn:schemas-microsoft-com:vml" Requires="v">
                <p:oleObj spid="_x0000_s30735" name="Mtb Graph" r:id="rId4" imgW="6377409" imgH="4366057" progId="MinitabGraph.Document">
                  <p:embed/>
                </p:oleObj>
              </mc:Choice>
              <mc:Fallback>
                <p:oleObj name="Mtb Graph" r:id="rId4" imgW="6377409" imgH="4366057" progId="MinitabGraph.Document">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755775"/>
                        <a:ext cx="79248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2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6F002A01-6F21-4442-9EC2-6882D04B9656}" type="slidenum">
              <a:rPr lang="en-US" altLang="en-US" sz="1200" smtClean="0"/>
              <a:pPr/>
              <a:t>25</a:t>
            </a:fld>
            <a:endParaRPr lang="en-US" altLang="en-US" sz="1200"/>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2" name="Rectangle 4"/>
          <p:cNvSpPr>
            <a:spLocks noChangeArrowheads="1"/>
          </p:cNvSpPr>
          <p:nvPr/>
        </p:nvSpPr>
        <p:spPr bwMode="auto">
          <a:xfrm>
            <a:off x="2874963" y="833438"/>
            <a:ext cx="43180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08" tIns="45704" rIns="91408" bIns="45704">
            <a:spAutoFit/>
          </a:bodyPr>
          <a:lstStyle>
            <a:lvl1pPr>
              <a:defRPr sz="2400">
                <a:solidFill>
                  <a:schemeClr val="tx1"/>
                </a:solidFill>
                <a:latin typeface="Times New Roman" panose="02020603050405020304" pitchFamily="18" charset="0"/>
              </a:defRPr>
            </a:lvl1pPr>
            <a:lvl2pPr marL="455613">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en-US" sz="3600" dirty="0">
                <a:latin typeface="+mj-lt"/>
              </a:rPr>
              <a:t>Cause-Effect Diagram</a:t>
            </a:r>
          </a:p>
        </p:txBody>
      </p:sp>
      <p:sp>
        <p:nvSpPr>
          <p:cNvPr id="3" name="Oval 2"/>
          <p:cNvSpPr>
            <a:spLocks noChangeArrowheads="1"/>
          </p:cNvSpPr>
          <p:nvPr/>
        </p:nvSpPr>
        <p:spPr bwMode="auto">
          <a:xfrm>
            <a:off x="7858125" y="3705225"/>
            <a:ext cx="1371600" cy="1295400"/>
          </a:xfrm>
          <a:prstGeom prst="ellipse">
            <a:avLst/>
          </a:prstGeom>
          <a:noFill/>
          <a:ln w="9525">
            <a:solidFill>
              <a:schemeClr val="tx1"/>
            </a:solidFill>
            <a:round/>
            <a:headEnd/>
            <a:tailEnd/>
          </a:ln>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defRPr/>
            </a:pPr>
            <a:r>
              <a:rPr lang="en-US" altLang="en-US" sz="2000" b="1" dirty="0">
                <a:latin typeface="+mj-lt"/>
                <a:ea typeface="ＭＳ Ｐゴシック" charset="-128"/>
              </a:rPr>
              <a:t>Problem: </a:t>
            </a:r>
          </a:p>
          <a:p>
            <a:pPr algn="ctr" eaLnBrk="1" hangingPunct="1">
              <a:spcBef>
                <a:spcPct val="0"/>
              </a:spcBef>
              <a:buFontTx/>
              <a:buNone/>
              <a:defRPr/>
            </a:pPr>
            <a:r>
              <a:rPr lang="en-US" altLang="en-US" sz="2000" dirty="0" err="1">
                <a:latin typeface="+mj-lt"/>
                <a:ea typeface="ＭＳ Ｐゴシック" charset="-128"/>
              </a:rPr>
              <a:t>Tg</a:t>
            </a:r>
            <a:r>
              <a:rPr lang="en-US" altLang="en-US" sz="2000" dirty="0">
                <a:latin typeface="+mj-lt"/>
                <a:ea typeface="ＭＳ Ｐゴシック" charset="-128"/>
              </a:rPr>
              <a:t> Shift</a:t>
            </a:r>
          </a:p>
        </p:txBody>
      </p:sp>
      <p:grpSp>
        <p:nvGrpSpPr>
          <p:cNvPr id="32772" name="Group 3"/>
          <p:cNvGrpSpPr>
            <a:grpSpLocks/>
          </p:cNvGrpSpPr>
          <p:nvPr/>
        </p:nvGrpSpPr>
        <p:grpSpPr bwMode="auto">
          <a:xfrm>
            <a:off x="1228725" y="2867025"/>
            <a:ext cx="6629400" cy="2895600"/>
            <a:chOff x="336" y="1200"/>
            <a:chExt cx="4176" cy="1824"/>
          </a:xfrm>
        </p:grpSpPr>
        <p:sp>
          <p:nvSpPr>
            <p:cNvPr id="5" name="Line 4"/>
            <p:cNvSpPr>
              <a:spLocks noChangeShapeType="1"/>
            </p:cNvSpPr>
            <p:nvPr/>
          </p:nvSpPr>
          <p:spPr bwMode="auto">
            <a:xfrm flipH="1">
              <a:off x="720" y="2112"/>
              <a:ext cx="37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 name="Line 5"/>
            <p:cNvSpPr>
              <a:spLocks noChangeShapeType="1"/>
            </p:cNvSpPr>
            <p:nvPr/>
          </p:nvSpPr>
          <p:spPr bwMode="auto">
            <a:xfrm>
              <a:off x="3024" y="1200"/>
              <a:ext cx="1104"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7" name="Line 6"/>
            <p:cNvSpPr>
              <a:spLocks noChangeShapeType="1"/>
            </p:cNvSpPr>
            <p:nvPr/>
          </p:nvSpPr>
          <p:spPr bwMode="auto">
            <a:xfrm>
              <a:off x="336" y="1200"/>
              <a:ext cx="1104"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8" name="Line 7"/>
            <p:cNvSpPr>
              <a:spLocks noChangeShapeType="1"/>
            </p:cNvSpPr>
            <p:nvPr/>
          </p:nvSpPr>
          <p:spPr bwMode="auto">
            <a:xfrm>
              <a:off x="1632" y="1200"/>
              <a:ext cx="1104"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9" name="Line 8"/>
            <p:cNvSpPr>
              <a:spLocks noChangeShapeType="1"/>
            </p:cNvSpPr>
            <p:nvPr/>
          </p:nvSpPr>
          <p:spPr bwMode="auto">
            <a:xfrm flipV="1">
              <a:off x="3024" y="2112"/>
              <a:ext cx="1104"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0" name="Line 9"/>
            <p:cNvSpPr>
              <a:spLocks noChangeShapeType="1"/>
            </p:cNvSpPr>
            <p:nvPr/>
          </p:nvSpPr>
          <p:spPr bwMode="auto">
            <a:xfrm flipV="1">
              <a:off x="336" y="2112"/>
              <a:ext cx="1104"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1" name="Line 10"/>
            <p:cNvSpPr>
              <a:spLocks noChangeShapeType="1"/>
            </p:cNvSpPr>
            <p:nvPr/>
          </p:nvSpPr>
          <p:spPr bwMode="auto">
            <a:xfrm flipV="1">
              <a:off x="1632" y="2112"/>
              <a:ext cx="1104"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sp>
        <p:nvSpPr>
          <p:cNvPr id="12" name="Text Box 11"/>
          <p:cNvSpPr txBox="1">
            <a:spLocks noChangeArrowheads="1"/>
          </p:cNvSpPr>
          <p:nvPr/>
        </p:nvSpPr>
        <p:spPr bwMode="auto">
          <a:xfrm>
            <a:off x="5489575" y="2562225"/>
            <a:ext cx="949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600" b="1" u="sng">
                <a:latin typeface="+mj-lt"/>
                <a:ea typeface="ＭＳ Ｐゴシック" charset="-128"/>
              </a:rPr>
              <a:t>Machine</a:t>
            </a:r>
          </a:p>
        </p:txBody>
      </p:sp>
      <p:sp>
        <p:nvSpPr>
          <p:cNvPr id="13" name="Text Box 12"/>
          <p:cNvSpPr txBox="1">
            <a:spLocks noChangeArrowheads="1"/>
          </p:cNvSpPr>
          <p:nvPr/>
        </p:nvSpPr>
        <p:spPr bwMode="auto">
          <a:xfrm>
            <a:off x="3294063" y="2562225"/>
            <a:ext cx="8683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600" b="1" u="sng">
                <a:latin typeface="+mj-lt"/>
                <a:ea typeface="ＭＳ Ｐゴシック" charset="-128"/>
              </a:rPr>
              <a:t>Method</a:t>
            </a:r>
          </a:p>
        </p:txBody>
      </p:sp>
      <p:sp>
        <p:nvSpPr>
          <p:cNvPr id="14" name="Text Box 13"/>
          <p:cNvSpPr txBox="1">
            <a:spLocks noChangeArrowheads="1"/>
          </p:cNvSpPr>
          <p:nvPr/>
        </p:nvSpPr>
        <p:spPr bwMode="auto">
          <a:xfrm>
            <a:off x="5419725" y="5762625"/>
            <a:ext cx="15049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600" b="1" u="sng">
                <a:latin typeface="+mj-lt"/>
                <a:ea typeface="ＭＳ Ｐゴシック" charset="-128"/>
              </a:rPr>
              <a:t>Mother Nature</a:t>
            </a:r>
          </a:p>
        </p:txBody>
      </p:sp>
      <p:sp>
        <p:nvSpPr>
          <p:cNvPr id="15" name="Text Box 14"/>
          <p:cNvSpPr txBox="1">
            <a:spLocks noChangeArrowheads="1"/>
          </p:cNvSpPr>
          <p:nvPr/>
        </p:nvSpPr>
        <p:spPr bwMode="auto">
          <a:xfrm>
            <a:off x="3209925" y="5762625"/>
            <a:ext cx="5937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600" b="1" u="sng">
                <a:latin typeface="+mj-lt"/>
                <a:ea typeface="ＭＳ Ｐゴシック" charset="-128"/>
              </a:rPr>
              <a:t>Man</a:t>
            </a:r>
          </a:p>
        </p:txBody>
      </p:sp>
      <p:sp>
        <p:nvSpPr>
          <p:cNvPr id="16" name="Text Box 15"/>
          <p:cNvSpPr txBox="1">
            <a:spLocks noChangeArrowheads="1"/>
          </p:cNvSpPr>
          <p:nvPr/>
        </p:nvSpPr>
        <p:spPr bwMode="auto">
          <a:xfrm>
            <a:off x="1076325" y="5762625"/>
            <a:ext cx="10302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600" b="1" u="sng">
                <a:latin typeface="+mj-lt"/>
                <a:ea typeface="ＭＳ Ｐゴシック" charset="-128"/>
              </a:rPr>
              <a:t>Materials</a:t>
            </a:r>
          </a:p>
        </p:txBody>
      </p:sp>
      <p:sp>
        <p:nvSpPr>
          <p:cNvPr id="17" name="Text Box 16"/>
          <p:cNvSpPr txBox="1">
            <a:spLocks noChangeArrowheads="1"/>
          </p:cNvSpPr>
          <p:nvPr/>
        </p:nvSpPr>
        <p:spPr bwMode="auto">
          <a:xfrm>
            <a:off x="1152525" y="2562225"/>
            <a:ext cx="13906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600" b="1" u="sng" dirty="0">
                <a:latin typeface="+mj-lt"/>
                <a:ea typeface="ＭＳ Ｐゴシック" charset="-128"/>
              </a:rPr>
              <a:t>Measurement</a:t>
            </a:r>
          </a:p>
        </p:txBody>
      </p:sp>
      <p:sp>
        <p:nvSpPr>
          <p:cNvPr id="18" name="Text Box 19"/>
          <p:cNvSpPr txBox="1">
            <a:spLocks noChangeArrowheads="1"/>
          </p:cNvSpPr>
          <p:nvPr/>
        </p:nvSpPr>
        <p:spPr bwMode="auto">
          <a:xfrm>
            <a:off x="2066925" y="5000625"/>
            <a:ext cx="1371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New lot of raws</a:t>
            </a:r>
          </a:p>
        </p:txBody>
      </p:sp>
      <p:sp>
        <p:nvSpPr>
          <p:cNvPr id="19" name="Text Box 20"/>
          <p:cNvSpPr txBox="1">
            <a:spLocks noChangeArrowheads="1"/>
          </p:cNvSpPr>
          <p:nvPr/>
        </p:nvSpPr>
        <p:spPr bwMode="auto">
          <a:xfrm>
            <a:off x="1609725" y="5381625"/>
            <a:ext cx="1222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Out of spec raws</a:t>
            </a:r>
          </a:p>
        </p:txBody>
      </p:sp>
      <p:sp>
        <p:nvSpPr>
          <p:cNvPr id="20" name="Text Box 21"/>
          <p:cNvSpPr txBox="1">
            <a:spLocks noChangeArrowheads="1"/>
          </p:cNvSpPr>
          <p:nvPr/>
        </p:nvSpPr>
        <p:spPr bwMode="auto">
          <a:xfrm>
            <a:off x="4619625" y="4619625"/>
            <a:ext cx="11890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New technician</a:t>
            </a:r>
          </a:p>
          <a:p>
            <a:pPr eaLnBrk="1" hangingPunct="1">
              <a:spcBef>
                <a:spcPct val="0"/>
              </a:spcBef>
              <a:buFontTx/>
              <a:buNone/>
              <a:defRPr/>
            </a:pPr>
            <a:r>
              <a:rPr lang="en-US" altLang="en-US" sz="1200">
                <a:latin typeface="+mj-lt"/>
                <a:ea typeface="ＭＳ Ｐゴシック" charset="-128"/>
              </a:rPr>
              <a:t>  in testing lab</a:t>
            </a:r>
          </a:p>
        </p:txBody>
      </p:sp>
      <p:sp>
        <p:nvSpPr>
          <p:cNvPr id="21" name="Text Box 22"/>
          <p:cNvSpPr txBox="1">
            <a:spLocks noChangeArrowheads="1"/>
          </p:cNvSpPr>
          <p:nvPr/>
        </p:nvSpPr>
        <p:spPr bwMode="auto">
          <a:xfrm>
            <a:off x="3930650" y="5153025"/>
            <a:ext cx="11858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New operator in</a:t>
            </a:r>
          </a:p>
          <a:p>
            <a:pPr eaLnBrk="1" hangingPunct="1">
              <a:spcBef>
                <a:spcPct val="0"/>
              </a:spcBef>
              <a:buFontTx/>
              <a:buNone/>
              <a:defRPr/>
            </a:pPr>
            <a:r>
              <a:rPr lang="en-US" altLang="en-US" sz="1200">
                <a:latin typeface="+mj-lt"/>
                <a:ea typeface="ＭＳ Ｐゴシック" charset="-128"/>
              </a:rPr>
              <a:t>   plant</a:t>
            </a:r>
          </a:p>
        </p:txBody>
      </p:sp>
      <p:sp>
        <p:nvSpPr>
          <p:cNvPr id="22" name="Text Box 23"/>
          <p:cNvSpPr txBox="1">
            <a:spLocks noChangeArrowheads="1"/>
          </p:cNvSpPr>
          <p:nvPr/>
        </p:nvSpPr>
        <p:spPr bwMode="auto">
          <a:xfrm>
            <a:off x="2524125" y="4557713"/>
            <a:ext cx="10366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Grade change</a:t>
            </a:r>
          </a:p>
          <a:p>
            <a:pPr eaLnBrk="1" hangingPunct="1">
              <a:spcBef>
                <a:spcPct val="0"/>
              </a:spcBef>
              <a:buFontTx/>
              <a:buNone/>
              <a:defRPr/>
            </a:pPr>
            <a:r>
              <a:rPr lang="en-US" altLang="en-US" sz="1200">
                <a:latin typeface="+mj-lt"/>
                <a:ea typeface="ＭＳ Ｐゴシック" charset="-128"/>
              </a:rPr>
              <a:t>  in plant</a:t>
            </a:r>
          </a:p>
        </p:txBody>
      </p:sp>
      <p:sp>
        <p:nvSpPr>
          <p:cNvPr id="23" name="Text Box 25"/>
          <p:cNvSpPr txBox="1">
            <a:spLocks noChangeArrowheads="1"/>
          </p:cNvSpPr>
          <p:nvPr/>
        </p:nvSpPr>
        <p:spPr bwMode="auto">
          <a:xfrm>
            <a:off x="6013450" y="3052763"/>
            <a:ext cx="15763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Need to calibrate DSC</a:t>
            </a:r>
          </a:p>
        </p:txBody>
      </p:sp>
      <p:sp>
        <p:nvSpPr>
          <p:cNvPr id="24" name="Text Box 27"/>
          <p:cNvSpPr txBox="1">
            <a:spLocks noChangeArrowheads="1"/>
          </p:cNvSpPr>
          <p:nvPr/>
        </p:nvSpPr>
        <p:spPr bwMode="auto">
          <a:xfrm>
            <a:off x="6470650" y="3433763"/>
            <a:ext cx="14287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dirty="0">
                <a:latin typeface="+mj-lt"/>
                <a:ea typeface="ＭＳ Ｐゴシック" charset="-128"/>
              </a:rPr>
              <a:t>Dryer down in plant</a:t>
            </a:r>
          </a:p>
        </p:txBody>
      </p:sp>
      <p:sp>
        <p:nvSpPr>
          <p:cNvPr id="25" name="Text Box 28"/>
          <p:cNvSpPr txBox="1">
            <a:spLocks noChangeArrowheads="1"/>
          </p:cNvSpPr>
          <p:nvPr/>
        </p:nvSpPr>
        <p:spPr bwMode="auto">
          <a:xfrm>
            <a:off x="1651000" y="3019425"/>
            <a:ext cx="1943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SOP for analytical lab –</a:t>
            </a:r>
          </a:p>
          <a:p>
            <a:pPr eaLnBrk="1" hangingPunct="1">
              <a:spcBef>
                <a:spcPct val="0"/>
              </a:spcBef>
              <a:buFontTx/>
              <a:buNone/>
              <a:defRPr/>
            </a:pPr>
            <a:r>
              <a:rPr lang="en-US" altLang="en-US" sz="1200">
                <a:latin typeface="+mj-lt"/>
                <a:ea typeface="ＭＳ Ｐゴシック" charset="-128"/>
              </a:rPr>
              <a:t>  where to take Tg on curve?</a:t>
            </a:r>
          </a:p>
        </p:txBody>
      </p:sp>
      <p:sp>
        <p:nvSpPr>
          <p:cNvPr id="26" name="Text Box 29"/>
          <p:cNvSpPr txBox="1">
            <a:spLocks noChangeArrowheads="1"/>
          </p:cNvSpPr>
          <p:nvPr/>
        </p:nvSpPr>
        <p:spPr bwMode="auto">
          <a:xfrm>
            <a:off x="4260850" y="3509963"/>
            <a:ext cx="1492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Material prep for test</a:t>
            </a:r>
          </a:p>
        </p:txBody>
      </p:sp>
      <p:sp>
        <p:nvSpPr>
          <p:cNvPr id="27" name="Text Box 30"/>
          <p:cNvSpPr txBox="1">
            <a:spLocks noChangeArrowheads="1"/>
          </p:cNvSpPr>
          <p:nvPr/>
        </p:nvSpPr>
        <p:spPr bwMode="auto">
          <a:xfrm>
            <a:off x="3743325" y="2943225"/>
            <a:ext cx="11572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Clean out after</a:t>
            </a:r>
          </a:p>
          <a:p>
            <a:pPr eaLnBrk="1" hangingPunct="1">
              <a:spcBef>
                <a:spcPct val="0"/>
              </a:spcBef>
              <a:buFontTx/>
              <a:buNone/>
              <a:defRPr/>
            </a:pPr>
            <a:r>
              <a:rPr lang="en-US" altLang="en-US" sz="1200">
                <a:latin typeface="+mj-lt"/>
                <a:ea typeface="ＭＳ Ｐゴシック" charset="-128"/>
              </a:rPr>
              <a:t>    grade change</a:t>
            </a:r>
          </a:p>
        </p:txBody>
      </p:sp>
      <p:sp>
        <p:nvSpPr>
          <p:cNvPr id="28" name="Text Box 31"/>
          <p:cNvSpPr txBox="1">
            <a:spLocks noChangeArrowheads="1"/>
          </p:cNvSpPr>
          <p:nvPr/>
        </p:nvSpPr>
        <p:spPr bwMode="auto">
          <a:xfrm>
            <a:off x="6165850" y="5186363"/>
            <a:ext cx="1027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r>
              <a:rPr lang="en-US" altLang="en-US" sz="1200">
                <a:latin typeface="+mj-lt"/>
                <a:ea typeface="ＭＳ Ｐゴシック" charset="-128"/>
              </a:rPr>
              <a:t>Power outage</a:t>
            </a:r>
          </a:p>
        </p:txBody>
      </p:sp>
      <p:sp>
        <p:nvSpPr>
          <p:cNvPr id="29" name="Oval 32"/>
          <p:cNvSpPr>
            <a:spLocks noChangeArrowheads="1"/>
          </p:cNvSpPr>
          <p:nvPr/>
        </p:nvSpPr>
        <p:spPr bwMode="auto">
          <a:xfrm>
            <a:off x="923925" y="2974975"/>
            <a:ext cx="2971800" cy="533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en-US" altLang="en-US" sz="1200">
              <a:latin typeface="+mj-lt"/>
              <a:ea typeface="ＭＳ Ｐゴシック" charset="-128"/>
            </a:endParaRPr>
          </a:p>
        </p:txBody>
      </p:sp>
      <p:sp>
        <p:nvSpPr>
          <p:cNvPr id="30" name="Oval 33"/>
          <p:cNvSpPr>
            <a:spLocks noChangeArrowheads="1"/>
          </p:cNvSpPr>
          <p:nvPr/>
        </p:nvSpPr>
        <p:spPr bwMode="auto">
          <a:xfrm>
            <a:off x="3438525" y="2898775"/>
            <a:ext cx="2133600" cy="609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en-US" altLang="en-US" sz="1200">
              <a:latin typeface="+mj-lt"/>
              <a:ea typeface="ＭＳ Ｐゴシック" charset="-128"/>
            </a:endParaRPr>
          </a:p>
        </p:txBody>
      </p:sp>
      <p:sp>
        <p:nvSpPr>
          <p:cNvPr id="31" name="Oval 34"/>
          <p:cNvSpPr>
            <a:spLocks noChangeArrowheads="1"/>
          </p:cNvSpPr>
          <p:nvPr/>
        </p:nvSpPr>
        <p:spPr bwMode="auto">
          <a:xfrm>
            <a:off x="4200525" y="4575175"/>
            <a:ext cx="2057400" cy="533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en-US" altLang="en-US" sz="1200">
              <a:latin typeface="+mj-lt"/>
              <a:ea typeface="ＭＳ Ｐゴシック" charset="-128"/>
            </a:endParaRPr>
          </a:p>
        </p:txBody>
      </p:sp>
      <p:sp>
        <p:nvSpPr>
          <p:cNvPr id="3279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1B11E431-C715-40CC-B3C3-DCA9BA5285DE}" type="slidenum">
              <a:rPr lang="en-US" altLang="en-US" sz="1200" smtClean="0"/>
              <a:pPr/>
              <a:t>26</a:t>
            </a:fld>
            <a:endParaRPr lang="en-US" altLang="en-US" sz="12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93725" y="493713"/>
            <a:ext cx="8877300" cy="1416050"/>
          </a:xfrm>
        </p:spPr>
        <p:txBody>
          <a:bodyPr/>
          <a:lstStyle/>
          <a:p>
            <a:r>
              <a:rPr lang="en-US" altLang="en-US" sz="3600"/>
              <a:t>Impact-Effort Matrix</a:t>
            </a:r>
          </a:p>
        </p:txBody>
      </p:sp>
      <p:graphicFrame>
        <p:nvGraphicFramePr>
          <p:cNvPr id="335898" name="Group 26"/>
          <p:cNvGraphicFramePr>
            <a:graphicFrameLocks noGrp="1"/>
          </p:cNvGraphicFramePr>
          <p:nvPr>
            <p:ph idx="1"/>
          </p:nvPr>
        </p:nvGraphicFramePr>
        <p:xfrm>
          <a:off x="2667000" y="1827213"/>
          <a:ext cx="6911975" cy="4322762"/>
        </p:xfrm>
        <a:graphic>
          <a:graphicData uri="http://schemas.openxmlformats.org/drawingml/2006/table">
            <a:tbl>
              <a:tblPr/>
              <a:tblGrid>
                <a:gridCol w="3455988">
                  <a:extLst>
                    <a:ext uri="{9D8B030D-6E8A-4147-A177-3AD203B41FA5}">
                      <a16:colId xmlns:a16="http://schemas.microsoft.com/office/drawing/2014/main" val="20000"/>
                    </a:ext>
                  </a:extLst>
                </a:gridCol>
                <a:gridCol w="3455987">
                  <a:extLst>
                    <a:ext uri="{9D8B030D-6E8A-4147-A177-3AD203B41FA5}">
                      <a16:colId xmlns:a16="http://schemas.microsoft.com/office/drawing/2014/main" val="20001"/>
                    </a:ext>
                  </a:extLst>
                </a:gridCol>
              </a:tblGrid>
              <a:tr h="2162174">
                <a:tc>
                  <a:txBody>
                    <a:bodyPr/>
                    <a:lstStyle>
                      <a:lvl1pPr>
                        <a:spcBef>
                          <a:spcPct val="20000"/>
                        </a:spcBef>
                        <a:defRPr sz="2800">
                          <a:solidFill>
                            <a:schemeClr val="tx1"/>
                          </a:solidFill>
                          <a:latin typeface="Arial Unicode MS" panose="020B0604020202020204" pitchFamily="34" charset="-128"/>
                        </a:defRPr>
                      </a:lvl1pPr>
                      <a:lvl2pPr marL="455613">
                        <a:spcBef>
                          <a:spcPct val="20000"/>
                        </a:spcBef>
                        <a:defRPr sz="2400">
                          <a:solidFill>
                            <a:schemeClr val="tx1"/>
                          </a:solidFill>
                          <a:latin typeface="Arial Unicode MS" panose="020B0604020202020204" pitchFamily="34" charset="-128"/>
                        </a:defRPr>
                      </a:lvl2pPr>
                      <a:lvl3pPr>
                        <a:spcBef>
                          <a:spcPct val="20000"/>
                        </a:spcBef>
                        <a:defRPr sz="2100">
                          <a:solidFill>
                            <a:schemeClr val="tx1"/>
                          </a:solidFill>
                          <a:latin typeface="Arial Unicode MS" panose="020B0604020202020204" pitchFamily="34" charset="-128"/>
                        </a:defRPr>
                      </a:lvl3pPr>
                      <a:lvl4pPr>
                        <a:spcBef>
                          <a:spcPct val="20000"/>
                        </a:spcBef>
                        <a:defRPr>
                          <a:solidFill>
                            <a:schemeClr val="tx1"/>
                          </a:solidFill>
                          <a:latin typeface="Arial Unicode MS" panose="020B0604020202020204" pitchFamily="34" charset="-128"/>
                        </a:defRPr>
                      </a:lvl4pPr>
                      <a:lvl5pPr>
                        <a:spcBef>
                          <a:spcPct val="20000"/>
                        </a:spcBef>
                        <a:defRPr>
                          <a:solidFill>
                            <a:schemeClr val="tx1"/>
                          </a:solidFill>
                          <a:latin typeface="Arial Unicode MS" panose="020B0604020202020204" pitchFamily="34" charset="-128"/>
                        </a:defRPr>
                      </a:lvl5pPr>
                      <a:lvl6pPr eaLnBrk="0" fontAlgn="base" hangingPunct="0">
                        <a:spcBef>
                          <a:spcPct val="20000"/>
                        </a:spcBef>
                        <a:spcAft>
                          <a:spcPct val="0"/>
                        </a:spcAft>
                        <a:defRPr>
                          <a:solidFill>
                            <a:schemeClr val="tx1"/>
                          </a:solidFill>
                          <a:latin typeface="Arial Unicode MS" panose="020B0604020202020204" pitchFamily="34" charset="-128"/>
                        </a:defRPr>
                      </a:lvl6pPr>
                      <a:lvl7pPr eaLnBrk="0" fontAlgn="base" hangingPunct="0">
                        <a:spcBef>
                          <a:spcPct val="20000"/>
                        </a:spcBef>
                        <a:spcAft>
                          <a:spcPct val="0"/>
                        </a:spcAft>
                        <a:defRPr>
                          <a:solidFill>
                            <a:schemeClr val="tx1"/>
                          </a:solidFill>
                          <a:latin typeface="Arial Unicode MS" panose="020B0604020202020204" pitchFamily="34" charset="-128"/>
                        </a:defRPr>
                      </a:lvl7pPr>
                      <a:lvl8pPr eaLnBrk="0" fontAlgn="base" hangingPunct="0">
                        <a:spcBef>
                          <a:spcPct val="20000"/>
                        </a:spcBef>
                        <a:spcAft>
                          <a:spcPct val="0"/>
                        </a:spcAft>
                        <a:defRPr>
                          <a:solidFill>
                            <a:schemeClr val="tx1"/>
                          </a:solidFill>
                          <a:latin typeface="Arial Unicode MS" panose="020B0604020202020204" pitchFamily="34" charset="-128"/>
                        </a:defRPr>
                      </a:lvl8pPr>
                      <a:lvl9pPr eaLnBrk="0" fontAlgn="base" hangingPunct="0">
                        <a:spcBef>
                          <a:spcPct val="20000"/>
                        </a:spcBef>
                        <a:spcAft>
                          <a:spcPct val="0"/>
                        </a:spcAft>
                        <a:defRPr>
                          <a:solidFill>
                            <a:schemeClr val="tx1"/>
                          </a:solidFill>
                          <a:latin typeface="Arial Unicode MS" panose="020B060402020202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mj-lt"/>
                        </a:rPr>
                        <a:t>  Quote sheet</a:t>
                      </a:r>
                    </a:p>
                    <a:p>
                      <a:pPr marL="0" marR="0" lvl="0" indent="0" algn="l" defTabSz="914400" rtl="0" eaLnBrk="0" fontAlgn="base" latinLnBrk="0" hangingPunct="0">
                        <a:lnSpc>
                          <a:spcPct val="100000"/>
                        </a:lnSpc>
                        <a:spcBef>
                          <a:spcPct val="2000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mj-lt"/>
                        </a:rPr>
                        <a:t>  Training</a:t>
                      </a:r>
                    </a:p>
                  </a:txBody>
                  <a:tcPr marL="91378" marR="91378" marT="45688" marB="456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Unicode MS" panose="020B0604020202020204" pitchFamily="34" charset="-128"/>
                        </a:defRPr>
                      </a:lvl1pPr>
                      <a:lvl2pPr marL="455613">
                        <a:spcBef>
                          <a:spcPct val="20000"/>
                        </a:spcBef>
                        <a:defRPr sz="2400">
                          <a:solidFill>
                            <a:schemeClr val="tx1"/>
                          </a:solidFill>
                          <a:latin typeface="Arial Unicode MS" panose="020B0604020202020204" pitchFamily="34" charset="-128"/>
                        </a:defRPr>
                      </a:lvl2pPr>
                      <a:lvl3pPr>
                        <a:spcBef>
                          <a:spcPct val="20000"/>
                        </a:spcBef>
                        <a:defRPr sz="2100">
                          <a:solidFill>
                            <a:schemeClr val="tx1"/>
                          </a:solidFill>
                          <a:latin typeface="Arial Unicode MS" panose="020B0604020202020204" pitchFamily="34" charset="-128"/>
                        </a:defRPr>
                      </a:lvl3pPr>
                      <a:lvl4pPr>
                        <a:spcBef>
                          <a:spcPct val="20000"/>
                        </a:spcBef>
                        <a:defRPr>
                          <a:solidFill>
                            <a:schemeClr val="tx1"/>
                          </a:solidFill>
                          <a:latin typeface="Arial Unicode MS" panose="020B0604020202020204" pitchFamily="34" charset="-128"/>
                        </a:defRPr>
                      </a:lvl4pPr>
                      <a:lvl5pPr>
                        <a:spcBef>
                          <a:spcPct val="20000"/>
                        </a:spcBef>
                        <a:defRPr>
                          <a:solidFill>
                            <a:schemeClr val="tx1"/>
                          </a:solidFill>
                          <a:latin typeface="Arial Unicode MS" panose="020B0604020202020204" pitchFamily="34" charset="-128"/>
                        </a:defRPr>
                      </a:lvl5pPr>
                      <a:lvl6pPr eaLnBrk="0" fontAlgn="base" hangingPunct="0">
                        <a:spcBef>
                          <a:spcPct val="20000"/>
                        </a:spcBef>
                        <a:spcAft>
                          <a:spcPct val="0"/>
                        </a:spcAft>
                        <a:defRPr>
                          <a:solidFill>
                            <a:schemeClr val="tx1"/>
                          </a:solidFill>
                          <a:latin typeface="Arial Unicode MS" panose="020B0604020202020204" pitchFamily="34" charset="-128"/>
                        </a:defRPr>
                      </a:lvl6pPr>
                      <a:lvl7pPr eaLnBrk="0" fontAlgn="base" hangingPunct="0">
                        <a:spcBef>
                          <a:spcPct val="20000"/>
                        </a:spcBef>
                        <a:spcAft>
                          <a:spcPct val="0"/>
                        </a:spcAft>
                        <a:defRPr>
                          <a:solidFill>
                            <a:schemeClr val="tx1"/>
                          </a:solidFill>
                          <a:latin typeface="Arial Unicode MS" panose="020B0604020202020204" pitchFamily="34" charset="-128"/>
                        </a:defRPr>
                      </a:lvl7pPr>
                      <a:lvl8pPr eaLnBrk="0" fontAlgn="base" hangingPunct="0">
                        <a:spcBef>
                          <a:spcPct val="20000"/>
                        </a:spcBef>
                        <a:spcAft>
                          <a:spcPct val="0"/>
                        </a:spcAft>
                        <a:defRPr>
                          <a:solidFill>
                            <a:schemeClr val="tx1"/>
                          </a:solidFill>
                          <a:latin typeface="Arial Unicode MS" panose="020B0604020202020204" pitchFamily="34" charset="-128"/>
                        </a:defRPr>
                      </a:lvl8pPr>
                      <a:lvl9pPr eaLnBrk="0" fontAlgn="base" hangingPunct="0">
                        <a:spcBef>
                          <a:spcPct val="20000"/>
                        </a:spcBef>
                        <a:spcAft>
                          <a:spcPct val="0"/>
                        </a:spcAft>
                        <a:defRPr>
                          <a:solidFill>
                            <a:schemeClr val="tx1"/>
                          </a:solidFill>
                          <a:latin typeface="Arial Unicode MS" panose="020B060402020202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  </a:t>
                      </a:r>
                      <a:r>
                        <a:rPr kumimoji="0" lang="en-US" altLang="en-US" sz="2000" b="0" i="0" u="none" strike="noStrike" cap="none" normalizeH="0" baseline="0" dirty="0">
                          <a:ln>
                            <a:noFill/>
                          </a:ln>
                          <a:solidFill>
                            <a:schemeClr val="tx1"/>
                          </a:solidFill>
                          <a:effectLst/>
                          <a:latin typeface="+mj-lt"/>
                        </a:rPr>
                        <a:t>One person to quote</a:t>
                      </a:r>
                    </a:p>
                    <a:p>
                      <a:pPr marL="0" marR="0" lvl="0" indent="0" algn="l" defTabSz="914400" rtl="0" eaLnBrk="0" fontAlgn="base" latinLnBrk="0" hangingPunct="0">
                        <a:lnSpc>
                          <a:spcPct val="100000"/>
                        </a:lnSpc>
                        <a:spcBef>
                          <a:spcPct val="2000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mj-lt"/>
                        </a:rPr>
                        <a:t>  Products made in house</a:t>
                      </a:r>
                    </a:p>
                  </a:txBody>
                  <a:tcPr marL="91378" marR="91378" marT="45688" marB="456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60588">
                <a:tc>
                  <a:txBody>
                    <a:bodyPr/>
                    <a:lstStyle>
                      <a:lvl1pPr>
                        <a:spcBef>
                          <a:spcPct val="20000"/>
                        </a:spcBef>
                        <a:defRPr sz="2800">
                          <a:solidFill>
                            <a:schemeClr val="tx1"/>
                          </a:solidFill>
                          <a:latin typeface="Arial Unicode MS" panose="020B0604020202020204" pitchFamily="34" charset="-128"/>
                        </a:defRPr>
                      </a:lvl1pPr>
                      <a:lvl2pPr marL="455613">
                        <a:spcBef>
                          <a:spcPct val="20000"/>
                        </a:spcBef>
                        <a:defRPr sz="2400">
                          <a:solidFill>
                            <a:schemeClr val="tx1"/>
                          </a:solidFill>
                          <a:latin typeface="Arial Unicode MS" panose="020B0604020202020204" pitchFamily="34" charset="-128"/>
                        </a:defRPr>
                      </a:lvl2pPr>
                      <a:lvl3pPr>
                        <a:spcBef>
                          <a:spcPct val="20000"/>
                        </a:spcBef>
                        <a:defRPr sz="2100">
                          <a:solidFill>
                            <a:schemeClr val="tx1"/>
                          </a:solidFill>
                          <a:latin typeface="Arial Unicode MS" panose="020B0604020202020204" pitchFamily="34" charset="-128"/>
                        </a:defRPr>
                      </a:lvl3pPr>
                      <a:lvl4pPr>
                        <a:spcBef>
                          <a:spcPct val="20000"/>
                        </a:spcBef>
                        <a:defRPr>
                          <a:solidFill>
                            <a:schemeClr val="tx1"/>
                          </a:solidFill>
                          <a:latin typeface="Arial Unicode MS" panose="020B0604020202020204" pitchFamily="34" charset="-128"/>
                        </a:defRPr>
                      </a:lvl4pPr>
                      <a:lvl5pPr>
                        <a:spcBef>
                          <a:spcPct val="20000"/>
                        </a:spcBef>
                        <a:defRPr>
                          <a:solidFill>
                            <a:schemeClr val="tx1"/>
                          </a:solidFill>
                          <a:latin typeface="Arial Unicode MS" panose="020B0604020202020204" pitchFamily="34" charset="-128"/>
                        </a:defRPr>
                      </a:lvl5pPr>
                      <a:lvl6pPr eaLnBrk="0" fontAlgn="base" hangingPunct="0">
                        <a:spcBef>
                          <a:spcPct val="20000"/>
                        </a:spcBef>
                        <a:spcAft>
                          <a:spcPct val="0"/>
                        </a:spcAft>
                        <a:defRPr>
                          <a:solidFill>
                            <a:schemeClr val="tx1"/>
                          </a:solidFill>
                          <a:latin typeface="Arial Unicode MS" panose="020B0604020202020204" pitchFamily="34" charset="-128"/>
                        </a:defRPr>
                      </a:lvl6pPr>
                      <a:lvl7pPr eaLnBrk="0" fontAlgn="base" hangingPunct="0">
                        <a:spcBef>
                          <a:spcPct val="20000"/>
                        </a:spcBef>
                        <a:spcAft>
                          <a:spcPct val="0"/>
                        </a:spcAft>
                        <a:defRPr>
                          <a:solidFill>
                            <a:schemeClr val="tx1"/>
                          </a:solidFill>
                          <a:latin typeface="Arial Unicode MS" panose="020B0604020202020204" pitchFamily="34" charset="-128"/>
                        </a:defRPr>
                      </a:lvl7pPr>
                      <a:lvl8pPr eaLnBrk="0" fontAlgn="base" hangingPunct="0">
                        <a:spcBef>
                          <a:spcPct val="20000"/>
                        </a:spcBef>
                        <a:spcAft>
                          <a:spcPct val="0"/>
                        </a:spcAft>
                        <a:defRPr>
                          <a:solidFill>
                            <a:schemeClr val="tx1"/>
                          </a:solidFill>
                          <a:latin typeface="Arial Unicode MS" panose="020B0604020202020204" pitchFamily="34" charset="-128"/>
                        </a:defRPr>
                      </a:lvl8pPr>
                      <a:lvl9pPr eaLnBrk="0" fontAlgn="base" hangingPunct="0">
                        <a:spcBef>
                          <a:spcPct val="20000"/>
                        </a:spcBef>
                        <a:spcAft>
                          <a:spcPct val="0"/>
                        </a:spcAft>
                        <a:defRPr>
                          <a:solidFill>
                            <a:schemeClr val="tx1"/>
                          </a:solidFill>
                          <a:latin typeface="Arial Unicode MS" panose="020B060402020202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mj-lt"/>
                        </a:rPr>
                        <a:t>  Single source</a:t>
                      </a:r>
                    </a:p>
                  </a:txBody>
                  <a:tcPr marL="91378" marR="91378" marT="45688" marB="456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Unicode MS" panose="020B0604020202020204" pitchFamily="34" charset="-128"/>
                        </a:defRPr>
                      </a:lvl1pPr>
                      <a:lvl2pPr marL="455613">
                        <a:spcBef>
                          <a:spcPct val="20000"/>
                        </a:spcBef>
                        <a:defRPr sz="2400">
                          <a:solidFill>
                            <a:schemeClr val="tx1"/>
                          </a:solidFill>
                          <a:latin typeface="Arial Unicode MS" panose="020B0604020202020204" pitchFamily="34" charset="-128"/>
                        </a:defRPr>
                      </a:lvl2pPr>
                      <a:lvl3pPr>
                        <a:spcBef>
                          <a:spcPct val="20000"/>
                        </a:spcBef>
                        <a:defRPr sz="2100">
                          <a:solidFill>
                            <a:schemeClr val="tx1"/>
                          </a:solidFill>
                          <a:latin typeface="Arial Unicode MS" panose="020B0604020202020204" pitchFamily="34" charset="-128"/>
                        </a:defRPr>
                      </a:lvl3pPr>
                      <a:lvl4pPr>
                        <a:spcBef>
                          <a:spcPct val="20000"/>
                        </a:spcBef>
                        <a:defRPr>
                          <a:solidFill>
                            <a:schemeClr val="tx1"/>
                          </a:solidFill>
                          <a:latin typeface="Arial Unicode MS" panose="020B0604020202020204" pitchFamily="34" charset="-128"/>
                        </a:defRPr>
                      </a:lvl4pPr>
                      <a:lvl5pPr>
                        <a:spcBef>
                          <a:spcPct val="20000"/>
                        </a:spcBef>
                        <a:defRPr>
                          <a:solidFill>
                            <a:schemeClr val="tx1"/>
                          </a:solidFill>
                          <a:latin typeface="Arial Unicode MS" panose="020B0604020202020204" pitchFamily="34" charset="-128"/>
                        </a:defRPr>
                      </a:lvl5pPr>
                      <a:lvl6pPr eaLnBrk="0" fontAlgn="base" hangingPunct="0">
                        <a:spcBef>
                          <a:spcPct val="20000"/>
                        </a:spcBef>
                        <a:spcAft>
                          <a:spcPct val="0"/>
                        </a:spcAft>
                        <a:defRPr>
                          <a:solidFill>
                            <a:schemeClr val="tx1"/>
                          </a:solidFill>
                          <a:latin typeface="Arial Unicode MS" panose="020B0604020202020204" pitchFamily="34" charset="-128"/>
                        </a:defRPr>
                      </a:lvl6pPr>
                      <a:lvl7pPr eaLnBrk="0" fontAlgn="base" hangingPunct="0">
                        <a:spcBef>
                          <a:spcPct val="20000"/>
                        </a:spcBef>
                        <a:spcAft>
                          <a:spcPct val="0"/>
                        </a:spcAft>
                        <a:defRPr>
                          <a:solidFill>
                            <a:schemeClr val="tx1"/>
                          </a:solidFill>
                          <a:latin typeface="Arial Unicode MS" panose="020B0604020202020204" pitchFamily="34" charset="-128"/>
                        </a:defRPr>
                      </a:lvl7pPr>
                      <a:lvl8pPr eaLnBrk="0" fontAlgn="base" hangingPunct="0">
                        <a:spcBef>
                          <a:spcPct val="20000"/>
                        </a:spcBef>
                        <a:spcAft>
                          <a:spcPct val="0"/>
                        </a:spcAft>
                        <a:defRPr>
                          <a:solidFill>
                            <a:schemeClr val="tx1"/>
                          </a:solidFill>
                          <a:latin typeface="Arial Unicode MS" panose="020B0604020202020204" pitchFamily="34" charset="-128"/>
                        </a:defRPr>
                      </a:lvl8pPr>
                      <a:lvl9pPr eaLnBrk="0" fontAlgn="base" hangingPunct="0">
                        <a:spcBef>
                          <a:spcPct val="20000"/>
                        </a:spcBef>
                        <a:spcAft>
                          <a:spcPct val="0"/>
                        </a:spcAft>
                        <a:defRPr>
                          <a:solidFill>
                            <a:schemeClr val="tx1"/>
                          </a:solidFill>
                          <a:latin typeface="Arial Unicode MS" panose="020B0604020202020204" pitchFamily="34" charset="-128"/>
                        </a:defRPr>
                      </a:lvl9pPr>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mj-lt"/>
                        </a:rPr>
                        <a:t>Improve non-X service margins</a:t>
                      </a:r>
                    </a:p>
                  </a:txBody>
                  <a:tcPr marL="91378" marR="91378" marT="45688" marB="456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0" name="Text Box 14"/>
          <p:cNvSpPr txBox="1">
            <a:spLocks noChangeArrowheads="1"/>
          </p:cNvSpPr>
          <p:nvPr/>
        </p:nvSpPr>
        <p:spPr bwMode="auto">
          <a:xfrm>
            <a:off x="5297488" y="6740525"/>
            <a:ext cx="1895475" cy="47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8" tIns="45688" rIns="91378" bIns="4568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b="1"/>
              <a:t>Cost / Effort</a:t>
            </a:r>
          </a:p>
        </p:txBody>
      </p:sp>
      <p:sp>
        <p:nvSpPr>
          <p:cNvPr id="34831" name="Text Box 15"/>
          <p:cNvSpPr txBox="1">
            <a:spLocks noChangeArrowheads="1"/>
          </p:cNvSpPr>
          <p:nvPr/>
        </p:nvSpPr>
        <p:spPr bwMode="auto">
          <a:xfrm>
            <a:off x="3962400" y="6178550"/>
            <a:ext cx="76517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8" tIns="45688" rIns="91378" bIns="4568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a:t>Low</a:t>
            </a:r>
          </a:p>
        </p:txBody>
      </p:sp>
      <p:sp>
        <p:nvSpPr>
          <p:cNvPr id="34832" name="Text Box 16"/>
          <p:cNvSpPr txBox="1">
            <a:spLocks noChangeArrowheads="1"/>
          </p:cNvSpPr>
          <p:nvPr/>
        </p:nvSpPr>
        <p:spPr bwMode="auto">
          <a:xfrm>
            <a:off x="1749425" y="4857750"/>
            <a:ext cx="7651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8" tIns="45688" rIns="91378" bIns="4568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a:t>Low</a:t>
            </a:r>
          </a:p>
        </p:txBody>
      </p:sp>
      <p:sp>
        <p:nvSpPr>
          <p:cNvPr id="34833" name="Text Box 17"/>
          <p:cNvSpPr txBox="1">
            <a:spLocks noChangeArrowheads="1"/>
          </p:cNvSpPr>
          <p:nvPr/>
        </p:nvSpPr>
        <p:spPr bwMode="auto">
          <a:xfrm>
            <a:off x="7391400" y="6180138"/>
            <a:ext cx="81915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8" tIns="45688" rIns="91378" bIns="4568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a:t>High</a:t>
            </a:r>
          </a:p>
        </p:txBody>
      </p:sp>
      <p:sp>
        <p:nvSpPr>
          <p:cNvPr id="34834" name="Text Box 18"/>
          <p:cNvSpPr txBox="1">
            <a:spLocks noChangeArrowheads="1"/>
          </p:cNvSpPr>
          <p:nvPr/>
        </p:nvSpPr>
        <p:spPr bwMode="auto">
          <a:xfrm>
            <a:off x="1749425" y="2667000"/>
            <a:ext cx="81915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8" tIns="45688" rIns="91378" bIns="4568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a:t>High</a:t>
            </a:r>
          </a:p>
        </p:txBody>
      </p:sp>
      <p:sp>
        <p:nvSpPr>
          <p:cNvPr id="34835" name="Text Box 19"/>
          <p:cNvSpPr txBox="1">
            <a:spLocks noChangeArrowheads="1"/>
          </p:cNvSpPr>
          <p:nvPr/>
        </p:nvSpPr>
        <p:spPr bwMode="auto">
          <a:xfrm>
            <a:off x="228600" y="3733800"/>
            <a:ext cx="11652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8" tIns="45688" rIns="91378" bIns="4568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500" b="1"/>
              <a:t>Impact</a:t>
            </a:r>
          </a:p>
        </p:txBody>
      </p:sp>
      <p:sp>
        <p:nvSpPr>
          <p:cNvPr id="348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BC81F68E-DDCD-470E-AA7D-1A3007B9C99B}" type="slidenum">
              <a:rPr lang="en-US" altLang="en-US" sz="1200" smtClean="0"/>
              <a:pPr/>
              <a:t>27</a:t>
            </a:fld>
            <a:endParaRPr lang="en-US" altLang="en-US"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15"/>
          <p:cNvSpPr>
            <a:spLocks noGrp="1" noChangeArrowheads="1"/>
          </p:cNvSpPr>
          <p:nvPr>
            <p:ph type="title"/>
          </p:nvPr>
        </p:nvSpPr>
        <p:spPr>
          <a:xfrm>
            <a:off x="114300" y="896938"/>
            <a:ext cx="9829800" cy="806450"/>
          </a:xfrm>
          <a:noFill/>
        </p:spPr>
        <p:txBody>
          <a:bodyPr/>
          <a:lstStyle/>
          <a:p>
            <a:r>
              <a:rPr lang="en-US" altLang="en-US" sz="3600"/>
              <a:t>Implementation Plan</a:t>
            </a:r>
          </a:p>
        </p:txBody>
      </p:sp>
      <p:sp>
        <p:nvSpPr>
          <p:cNvPr id="3584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2113345E-C60D-4F39-9C99-6508C9DAB2E8}" type="slidenum">
              <a:rPr lang="en-US" altLang="en-US" sz="1200" smtClean="0"/>
              <a:pPr/>
              <a:t>28</a:t>
            </a:fld>
            <a:endParaRPr lang="en-US" altLang="en-US" sz="1200"/>
          </a:p>
        </p:txBody>
      </p:sp>
      <p:graphicFrame>
        <p:nvGraphicFramePr>
          <p:cNvPr id="2" name="Table 1"/>
          <p:cNvGraphicFramePr>
            <a:graphicFrameLocks noGrp="1"/>
          </p:cNvGraphicFramePr>
          <p:nvPr>
            <p:extLst>
              <p:ext uri="{D42A27DB-BD31-4B8C-83A1-F6EECF244321}">
                <p14:modId xmlns:p14="http://schemas.microsoft.com/office/powerpoint/2010/main" val="3706696470"/>
              </p:ext>
            </p:extLst>
          </p:nvPr>
        </p:nvGraphicFramePr>
        <p:xfrm>
          <a:off x="173881" y="2091531"/>
          <a:ext cx="9710637" cy="4724400"/>
        </p:xfrm>
        <a:graphic>
          <a:graphicData uri="http://schemas.openxmlformats.org/drawingml/2006/table">
            <a:tbl>
              <a:tblPr firstRow="1" bandRow="1">
                <a:tableStyleId>{9D7B26C5-4107-4FEC-AEDC-1716B250A1EF}</a:tableStyleId>
              </a:tblPr>
              <a:tblGrid>
                <a:gridCol w="1724228">
                  <a:extLst>
                    <a:ext uri="{9D8B030D-6E8A-4147-A177-3AD203B41FA5}">
                      <a16:colId xmlns:a16="http://schemas.microsoft.com/office/drawing/2014/main" val="20000"/>
                    </a:ext>
                  </a:extLst>
                </a:gridCol>
                <a:gridCol w="3774332">
                  <a:extLst>
                    <a:ext uri="{9D8B030D-6E8A-4147-A177-3AD203B41FA5}">
                      <a16:colId xmlns:a16="http://schemas.microsoft.com/office/drawing/2014/main" val="20001"/>
                    </a:ext>
                  </a:extLst>
                </a:gridCol>
                <a:gridCol w="917202">
                  <a:extLst>
                    <a:ext uri="{9D8B030D-6E8A-4147-A177-3AD203B41FA5}">
                      <a16:colId xmlns:a16="http://schemas.microsoft.com/office/drawing/2014/main" val="20002"/>
                    </a:ext>
                  </a:extLst>
                </a:gridCol>
                <a:gridCol w="911598">
                  <a:extLst>
                    <a:ext uri="{9D8B030D-6E8A-4147-A177-3AD203B41FA5}">
                      <a16:colId xmlns:a16="http://schemas.microsoft.com/office/drawing/2014/main" val="20003"/>
                    </a:ext>
                  </a:extLst>
                </a:gridCol>
                <a:gridCol w="728359">
                  <a:extLst>
                    <a:ext uri="{9D8B030D-6E8A-4147-A177-3AD203B41FA5}">
                      <a16:colId xmlns:a16="http://schemas.microsoft.com/office/drawing/2014/main" val="20004"/>
                    </a:ext>
                  </a:extLst>
                </a:gridCol>
                <a:gridCol w="735496">
                  <a:extLst>
                    <a:ext uri="{9D8B030D-6E8A-4147-A177-3AD203B41FA5}">
                      <a16:colId xmlns:a16="http://schemas.microsoft.com/office/drawing/2014/main" val="20005"/>
                    </a:ext>
                  </a:extLst>
                </a:gridCol>
                <a:gridCol w="919422">
                  <a:extLst>
                    <a:ext uri="{9D8B030D-6E8A-4147-A177-3AD203B41FA5}">
                      <a16:colId xmlns:a16="http://schemas.microsoft.com/office/drawing/2014/main" val="20006"/>
                    </a:ext>
                  </a:extLst>
                </a:gridCol>
              </a:tblGrid>
              <a:tr h="370840">
                <a:tc>
                  <a:txBody>
                    <a:bodyPr/>
                    <a:lstStyle/>
                    <a:p>
                      <a:pPr algn="ctr"/>
                      <a:r>
                        <a:rPr lang="en-US" sz="1400" dirty="0"/>
                        <a:t>Task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Resource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Task Status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Start 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Finish 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Adjusted 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sz="1400" dirty="0"/>
                        <a:t>Get Agreement on Proposal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cs typeface="Times New Roman" panose="02020603050405020304" pitchFamily="18" charset="0"/>
                        </a:rPr>
                        <a:t>Meeting with management of business units B and F, as well as, representatives from the Project Management group to get agreement on proposal and set a start date for implementing recommendation.  </a:t>
                      </a:r>
                      <a:endParaRPr lang="en-US" altLang="en-US" sz="1050" dirty="0">
                        <a:cs typeface="Times New Roman" panose="02020603050405020304" pitchFamily="18" charset="0"/>
                      </a:endParaRPr>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ct val="0"/>
                        </a:spcBef>
                        <a:buFontTx/>
                        <a:buNone/>
                      </a:pPr>
                      <a:r>
                        <a:rPr lang="en-US" altLang="en-US" sz="1400" dirty="0">
                          <a:cs typeface="Times New Roman" panose="02020603050405020304" pitchFamily="18" charset="0"/>
                        </a:rPr>
                        <a:t>Smith</a:t>
                      </a:r>
                      <a:endParaRPr lang="en-US" altLang="en-US" sz="1050" dirty="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Complete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4/13/16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4/21/16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sz="1400" dirty="0"/>
                        <a:t>Discuss Tools and Guidelines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cs typeface="Times New Roman" panose="02020603050405020304" pitchFamily="18" charset="0"/>
                        </a:rPr>
                        <a:t>Meeting with Project Management group to discuss what types of feedback questions are asked currently.  Write up a guidance document that may contain possible feedback questions and data analysis examples. </a:t>
                      </a:r>
                      <a:endParaRPr lang="en-US" altLang="en-US" sz="1050" dirty="0">
                        <a:cs typeface="Times New Roman" panose="02020603050405020304" pitchFamily="18" charset="0"/>
                      </a:endParaRPr>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ct val="0"/>
                        </a:spcBef>
                        <a:buFontTx/>
                        <a:buNone/>
                      </a:pPr>
                      <a:r>
                        <a:rPr lang="en-US" altLang="en-US" sz="1400" dirty="0">
                          <a:cs typeface="Times New Roman" panose="02020603050405020304" pitchFamily="18" charset="0"/>
                        </a:rPr>
                        <a:t>Smith,</a:t>
                      </a:r>
                      <a:endParaRPr lang="en-US" altLang="en-US" sz="1050" dirty="0">
                        <a:cs typeface="Times New Roman" panose="02020603050405020304" pitchFamily="18" charset="0"/>
                      </a:endParaRPr>
                    </a:p>
                    <a:p>
                      <a:pPr>
                        <a:spcBef>
                          <a:spcPct val="0"/>
                        </a:spcBef>
                        <a:buFontTx/>
                        <a:buNone/>
                      </a:pPr>
                      <a:r>
                        <a:rPr lang="en-US" altLang="en-US" sz="1400" dirty="0">
                          <a:cs typeface="Times New Roman" panose="02020603050405020304" pitchFamily="18" charset="0"/>
                        </a:rPr>
                        <a:t>Project </a:t>
                      </a:r>
                      <a:r>
                        <a:rPr lang="en-US" altLang="en-US" sz="1400" dirty="0" err="1">
                          <a:cs typeface="Times New Roman" panose="02020603050405020304" pitchFamily="18" charset="0"/>
                        </a:rPr>
                        <a:t>Mgmt</a:t>
                      </a:r>
                      <a:r>
                        <a:rPr lang="en-US" altLang="en-US" sz="1400" dirty="0">
                          <a:cs typeface="Times New Roman" panose="02020603050405020304" pitchFamily="18" charset="0"/>
                        </a:rPr>
                        <a:t> Group Representatives</a:t>
                      </a:r>
                      <a:endParaRPr lang="en-US" altLang="en-US" sz="1050" dirty="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In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4/21/16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4/26/16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sz="1400" dirty="0"/>
                        <a:t>Communicate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en-US" sz="1400" dirty="0">
                          <a:cs typeface="Times New Roman" panose="02020603050405020304" pitchFamily="18" charset="0"/>
                        </a:rPr>
                        <a:t>Communicate to business units B and F and upper management on new feedback rule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Jones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In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4/26/16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4/30/16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US" sz="1400" dirty="0"/>
                        <a:t>Monitor Effectiveness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cs typeface="Times New Roman" panose="02020603050405020304" pitchFamily="18" charset="0"/>
                        </a:rPr>
                        <a:t>Obtain feedback data from next business process change to test whether the feedback loop helped in implementation process.</a:t>
                      </a:r>
                      <a:endParaRPr lang="en-US" altLang="en-US" sz="1050" dirty="0">
                        <a:cs typeface="Times New Roman" panose="02020603050405020304" pitchFamily="18" charset="0"/>
                      </a:endParaRPr>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Error Proofing</a:t>
                      </a:r>
                      <a:r>
                        <a:rPr lang="en-US" sz="1400" baseline="0" dirty="0"/>
                        <a:t> Team</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Not Started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4/30/16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44538" y="949325"/>
            <a:ext cx="8496300" cy="442913"/>
          </a:xfrm>
        </p:spPr>
        <p:txBody>
          <a:bodyPr/>
          <a:lstStyle/>
          <a:p>
            <a:r>
              <a:rPr lang="en-US" altLang="en-US" sz="3600"/>
              <a:t>Control Plan</a:t>
            </a:r>
          </a:p>
        </p:txBody>
      </p:sp>
      <p:grpSp>
        <p:nvGrpSpPr>
          <p:cNvPr id="36867" name="Group 189"/>
          <p:cNvGrpSpPr>
            <a:grpSpLocks/>
          </p:cNvGrpSpPr>
          <p:nvPr/>
        </p:nvGrpSpPr>
        <p:grpSpPr bwMode="auto">
          <a:xfrm>
            <a:off x="685800" y="1657350"/>
            <a:ext cx="8694738" cy="5494338"/>
            <a:chOff x="475" y="1246"/>
            <a:chExt cx="5477" cy="3461"/>
          </a:xfrm>
        </p:grpSpPr>
        <p:sp>
          <p:nvSpPr>
            <p:cNvPr id="36869" name="AutoShape 5"/>
            <p:cNvSpPr>
              <a:spLocks noChangeAspect="1" noChangeArrowheads="1" noTextEdit="1"/>
            </p:cNvSpPr>
            <p:nvPr/>
          </p:nvSpPr>
          <p:spPr bwMode="auto">
            <a:xfrm>
              <a:off x="480" y="1248"/>
              <a:ext cx="5472" cy="3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6870" name="Rectangle 7"/>
            <p:cNvSpPr>
              <a:spLocks noChangeArrowheads="1"/>
            </p:cNvSpPr>
            <p:nvPr/>
          </p:nvSpPr>
          <p:spPr bwMode="auto">
            <a:xfrm>
              <a:off x="480" y="1344"/>
              <a:ext cx="2015" cy="82"/>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6871" name="Rectangle 8"/>
            <p:cNvSpPr>
              <a:spLocks noChangeArrowheads="1"/>
            </p:cNvSpPr>
            <p:nvPr/>
          </p:nvSpPr>
          <p:spPr bwMode="auto">
            <a:xfrm>
              <a:off x="2499" y="1338"/>
              <a:ext cx="672" cy="82"/>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6872" name="Rectangle 9"/>
            <p:cNvSpPr>
              <a:spLocks noChangeArrowheads="1"/>
            </p:cNvSpPr>
            <p:nvPr/>
          </p:nvSpPr>
          <p:spPr bwMode="auto">
            <a:xfrm>
              <a:off x="3170" y="1338"/>
              <a:ext cx="2777" cy="8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6873" name="Rectangle 10"/>
            <p:cNvSpPr>
              <a:spLocks noChangeArrowheads="1"/>
            </p:cNvSpPr>
            <p:nvPr/>
          </p:nvSpPr>
          <p:spPr bwMode="auto">
            <a:xfrm>
              <a:off x="497" y="1253"/>
              <a:ext cx="43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Process Name:</a:t>
              </a:r>
              <a:endParaRPr lang="en-US" altLang="en-US" sz="2500"/>
            </a:p>
          </p:txBody>
        </p:sp>
        <p:sp>
          <p:nvSpPr>
            <p:cNvPr id="36874" name="Rectangle 11"/>
            <p:cNvSpPr>
              <a:spLocks noChangeArrowheads="1"/>
            </p:cNvSpPr>
            <p:nvPr/>
          </p:nvSpPr>
          <p:spPr bwMode="auto">
            <a:xfrm>
              <a:off x="1174" y="1253"/>
              <a:ext cx="87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Processing of Expedite Orders</a:t>
              </a:r>
              <a:endParaRPr lang="en-US" altLang="en-US" sz="2500"/>
            </a:p>
          </p:txBody>
        </p:sp>
        <p:sp>
          <p:nvSpPr>
            <p:cNvPr id="36875" name="Rectangle 12"/>
            <p:cNvSpPr>
              <a:spLocks noChangeArrowheads="1"/>
            </p:cNvSpPr>
            <p:nvPr/>
          </p:nvSpPr>
          <p:spPr bwMode="auto">
            <a:xfrm>
              <a:off x="4320" y="1253"/>
              <a:ext cx="15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Date:</a:t>
              </a:r>
              <a:endParaRPr lang="en-US" altLang="en-US" sz="2500"/>
            </a:p>
          </p:txBody>
        </p:sp>
        <p:sp>
          <p:nvSpPr>
            <p:cNvPr id="36876" name="Rectangle 13"/>
            <p:cNvSpPr>
              <a:spLocks noChangeArrowheads="1"/>
            </p:cNvSpPr>
            <p:nvPr/>
          </p:nvSpPr>
          <p:spPr bwMode="auto">
            <a:xfrm>
              <a:off x="4714" y="1253"/>
              <a:ext cx="28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4/14/2003</a:t>
              </a:r>
              <a:endParaRPr lang="en-US" altLang="en-US" sz="2500"/>
            </a:p>
          </p:txBody>
        </p:sp>
        <p:sp>
          <p:nvSpPr>
            <p:cNvPr id="36877" name="Rectangle 14"/>
            <p:cNvSpPr>
              <a:spLocks noChangeArrowheads="1"/>
            </p:cNvSpPr>
            <p:nvPr/>
          </p:nvSpPr>
          <p:spPr bwMode="auto">
            <a:xfrm>
              <a:off x="636" y="1474"/>
              <a:ext cx="2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Control </a:t>
              </a:r>
              <a:endParaRPr lang="en-US" altLang="en-US" sz="2500"/>
            </a:p>
          </p:txBody>
        </p:sp>
        <p:sp>
          <p:nvSpPr>
            <p:cNvPr id="36878" name="Rectangle 15"/>
            <p:cNvSpPr>
              <a:spLocks noChangeArrowheads="1"/>
            </p:cNvSpPr>
            <p:nvPr/>
          </p:nvSpPr>
          <p:spPr bwMode="auto">
            <a:xfrm>
              <a:off x="634" y="1569"/>
              <a:ext cx="26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Subject</a:t>
              </a:r>
              <a:endParaRPr lang="en-US" altLang="en-US" sz="2500"/>
            </a:p>
          </p:txBody>
        </p:sp>
        <p:sp>
          <p:nvSpPr>
            <p:cNvPr id="36879" name="Rectangle 16"/>
            <p:cNvSpPr>
              <a:spLocks noChangeArrowheads="1"/>
            </p:cNvSpPr>
            <p:nvPr/>
          </p:nvSpPr>
          <p:spPr bwMode="auto">
            <a:xfrm>
              <a:off x="1305" y="1474"/>
              <a:ext cx="28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Subject </a:t>
              </a:r>
              <a:endParaRPr lang="en-US" altLang="en-US" sz="2500"/>
            </a:p>
          </p:txBody>
        </p:sp>
        <p:sp>
          <p:nvSpPr>
            <p:cNvPr id="36880" name="Rectangle 17"/>
            <p:cNvSpPr>
              <a:spLocks noChangeArrowheads="1"/>
            </p:cNvSpPr>
            <p:nvPr/>
          </p:nvSpPr>
          <p:spPr bwMode="auto">
            <a:xfrm>
              <a:off x="1349" y="1569"/>
              <a:ext cx="20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Goals</a:t>
              </a:r>
              <a:endParaRPr lang="en-US" altLang="en-US" sz="2500"/>
            </a:p>
          </p:txBody>
        </p:sp>
        <p:sp>
          <p:nvSpPr>
            <p:cNvPr id="36881" name="Rectangle 18"/>
            <p:cNvSpPr>
              <a:spLocks noChangeArrowheads="1"/>
            </p:cNvSpPr>
            <p:nvPr/>
          </p:nvSpPr>
          <p:spPr bwMode="auto">
            <a:xfrm>
              <a:off x="1999" y="1474"/>
              <a:ext cx="2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Unit of </a:t>
              </a:r>
              <a:endParaRPr lang="en-US" altLang="en-US" sz="2500"/>
            </a:p>
          </p:txBody>
        </p:sp>
        <p:sp>
          <p:nvSpPr>
            <p:cNvPr id="36882" name="Rectangle 19"/>
            <p:cNvSpPr>
              <a:spLocks noChangeArrowheads="1"/>
            </p:cNvSpPr>
            <p:nvPr/>
          </p:nvSpPr>
          <p:spPr bwMode="auto">
            <a:xfrm>
              <a:off x="2020" y="1569"/>
              <a:ext cx="20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Meas.</a:t>
              </a:r>
              <a:endParaRPr lang="en-US" altLang="en-US" sz="2500"/>
            </a:p>
          </p:txBody>
        </p:sp>
        <p:sp>
          <p:nvSpPr>
            <p:cNvPr id="36883" name="Rectangle 20"/>
            <p:cNvSpPr>
              <a:spLocks noChangeArrowheads="1"/>
            </p:cNvSpPr>
            <p:nvPr/>
          </p:nvSpPr>
          <p:spPr bwMode="auto">
            <a:xfrm>
              <a:off x="2659" y="1522"/>
              <a:ext cx="24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Sensor</a:t>
              </a:r>
              <a:endParaRPr lang="en-US" altLang="en-US" sz="2500"/>
            </a:p>
          </p:txBody>
        </p:sp>
        <p:sp>
          <p:nvSpPr>
            <p:cNvPr id="36884" name="Rectangle 21"/>
            <p:cNvSpPr>
              <a:spLocks noChangeArrowheads="1"/>
            </p:cNvSpPr>
            <p:nvPr/>
          </p:nvSpPr>
          <p:spPr bwMode="auto">
            <a:xfrm>
              <a:off x="3237" y="1484"/>
              <a:ext cx="4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b="1">
                  <a:solidFill>
                    <a:srgbClr val="000000"/>
                  </a:solidFill>
                  <a:latin typeface="Arial" panose="020B0604020202020204" pitchFamily="34" charset="0"/>
                </a:rPr>
                <a:t>Frequency of </a:t>
              </a:r>
              <a:endParaRPr lang="en-US" altLang="en-US" sz="2500"/>
            </a:p>
          </p:txBody>
        </p:sp>
        <p:sp>
          <p:nvSpPr>
            <p:cNvPr id="36885" name="Rectangle 22"/>
            <p:cNvSpPr>
              <a:spLocks noChangeArrowheads="1"/>
            </p:cNvSpPr>
            <p:nvPr/>
          </p:nvSpPr>
          <p:spPr bwMode="auto">
            <a:xfrm>
              <a:off x="3227" y="1569"/>
              <a:ext cx="41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b="1">
                  <a:solidFill>
                    <a:srgbClr val="000000"/>
                  </a:solidFill>
                  <a:latin typeface="Arial" panose="020B0604020202020204" pitchFamily="34" charset="0"/>
                </a:rPr>
                <a:t>Measurement</a:t>
              </a:r>
              <a:endParaRPr lang="en-US" altLang="en-US" sz="2500"/>
            </a:p>
          </p:txBody>
        </p:sp>
        <p:sp>
          <p:nvSpPr>
            <p:cNvPr id="36886" name="Rectangle 23"/>
            <p:cNvSpPr>
              <a:spLocks noChangeArrowheads="1"/>
            </p:cNvSpPr>
            <p:nvPr/>
          </p:nvSpPr>
          <p:spPr bwMode="auto">
            <a:xfrm>
              <a:off x="3925" y="1522"/>
              <a:ext cx="42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Sample Size</a:t>
              </a:r>
              <a:endParaRPr lang="en-US" altLang="en-US" sz="2500"/>
            </a:p>
          </p:txBody>
        </p:sp>
        <p:sp>
          <p:nvSpPr>
            <p:cNvPr id="36887" name="Rectangle 24"/>
            <p:cNvSpPr>
              <a:spLocks noChangeArrowheads="1"/>
            </p:cNvSpPr>
            <p:nvPr/>
          </p:nvSpPr>
          <p:spPr bwMode="auto">
            <a:xfrm>
              <a:off x="4630" y="1442"/>
              <a:ext cx="41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b="1">
                  <a:solidFill>
                    <a:srgbClr val="000000"/>
                  </a:solidFill>
                  <a:latin typeface="Arial" panose="020B0604020202020204" pitchFamily="34" charset="0"/>
                </a:rPr>
                <a:t>Recording of </a:t>
              </a:r>
              <a:endParaRPr lang="en-US" altLang="en-US" sz="2500"/>
            </a:p>
          </p:txBody>
        </p:sp>
        <p:sp>
          <p:nvSpPr>
            <p:cNvPr id="36888" name="Rectangle 25"/>
            <p:cNvSpPr>
              <a:spLocks noChangeArrowheads="1"/>
            </p:cNvSpPr>
            <p:nvPr/>
          </p:nvSpPr>
          <p:spPr bwMode="auto">
            <a:xfrm>
              <a:off x="4602" y="1527"/>
              <a:ext cx="45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b="1">
                  <a:solidFill>
                    <a:srgbClr val="000000"/>
                  </a:solidFill>
                  <a:latin typeface="Arial" panose="020B0604020202020204" pitchFamily="34" charset="0"/>
                </a:rPr>
                <a:t>Measurement/ </a:t>
              </a:r>
              <a:endParaRPr lang="en-US" altLang="en-US" sz="2500"/>
            </a:p>
          </p:txBody>
        </p:sp>
        <p:sp>
          <p:nvSpPr>
            <p:cNvPr id="36889" name="Rectangle 26"/>
            <p:cNvSpPr>
              <a:spLocks noChangeArrowheads="1"/>
            </p:cNvSpPr>
            <p:nvPr/>
          </p:nvSpPr>
          <p:spPr bwMode="auto">
            <a:xfrm>
              <a:off x="4693" y="1612"/>
              <a:ext cx="31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b="1">
                  <a:solidFill>
                    <a:srgbClr val="000000"/>
                  </a:solidFill>
                  <a:latin typeface="Arial" panose="020B0604020202020204" pitchFamily="34" charset="0"/>
                </a:rPr>
                <a:t>Tool Used</a:t>
              </a:r>
              <a:endParaRPr lang="en-US" altLang="en-US" sz="2500"/>
            </a:p>
          </p:txBody>
        </p:sp>
        <p:sp>
          <p:nvSpPr>
            <p:cNvPr id="36890" name="Rectangle 27"/>
            <p:cNvSpPr>
              <a:spLocks noChangeArrowheads="1"/>
            </p:cNvSpPr>
            <p:nvPr/>
          </p:nvSpPr>
          <p:spPr bwMode="auto">
            <a:xfrm>
              <a:off x="5368" y="1474"/>
              <a:ext cx="35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Measured </a:t>
              </a:r>
              <a:endParaRPr lang="en-US" altLang="en-US" sz="2500"/>
            </a:p>
          </p:txBody>
        </p:sp>
        <p:sp>
          <p:nvSpPr>
            <p:cNvPr id="36891" name="Rectangle 28"/>
            <p:cNvSpPr>
              <a:spLocks noChangeArrowheads="1"/>
            </p:cNvSpPr>
            <p:nvPr/>
          </p:nvSpPr>
          <p:spPr bwMode="auto">
            <a:xfrm>
              <a:off x="5378" y="1569"/>
              <a:ext cx="32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b="1">
                  <a:solidFill>
                    <a:srgbClr val="000000"/>
                  </a:solidFill>
                  <a:latin typeface="Arial" panose="020B0604020202020204" pitchFamily="34" charset="0"/>
                </a:rPr>
                <a:t>by Whom</a:t>
              </a:r>
              <a:endParaRPr lang="en-US" altLang="en-US" sz="2500"/>
            </a:p>
          </p:txBody>
        </p:sp>
        <p:sp>
          <p:nvSpPr>
            <p:cNvPr id="36892" name="Rectangle 29"/>
            <p:cNvSpPr>
              <a:spLocks noChangeArrowheads="1"/>
            </p:cNvSpPr>
            <p:nvPr/>
          </p:nvSpPr>
          <p:spPr bwMode="auto">
            <a:xfrm>
              <a:off x="589" y="1754"/>
              <a:ext cx="33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Processing </a:t>
              </a:r>
              <a:endParaRPr lang="en-US" altLang="en-US" sz="2500"/>
            </a:p>
          </p:txBody>
        </p:sp>
        <p:sp>
          <p:nvSpPr>
            <p:cNvPr id="36893" name="Rectangle 30"/>
            <p:cNvSpPr>
              <a:spLocks noChangeArrowheads="1"/>
            </p:cNvSpPr>
            <p:nvPr/>
          </p:nvSpPr>
          <p:spPr bwMode="auto">
            <a:xfrm>
              <a:off x="568" y="1836"/>
              <a:ext cx="36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and Entry of </a:t>
              </a:r>
              <a:endParaRPr lang="en-US" altLang="en-US" sz="2500"/>
            </a:p>
          </p:txBody>
        </p:sp>
        <p:sp>
          <p:nvSpPr>
            <p:cNvPr id="36894" name="Rectangle 31"/>
            <p:cNvSpPr>
              <a:spLocks noChangeArrowheads="1"/>
            </p:cNvSpPr>
            <p:nvPr/>
          </p:nvSpPr>
          <p:spPr bwMode="auto">
            <a:xfrm>
              <a:off x="640" y="1918"/>
              <a:ext cx="26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Expedite </a:t>
              </a:r>
              <a:endParaRPr lang="en-US" altLang="en-US" sz="2500"/>
            </a:p>
          </p:txBody>
        </p:sp>
        <p:sp>
          <p:nvSpPr>
            <p:cNvPr id="36895" name="Rectangle 32"/>
            <p:cNvSpPr>
              <a:spLocks noChangeArrowheads="1"/>
            </p:cNvSpPr>
            <p:nvPr/>
          </p:nvSpPr>
          <p:spPr bwMode="auto">
            <a:xfrm>
              <a:off x="677" y="2000"/>
              <a:ext cx="19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a:t>
              </a:r>
              <a:endParaRPr lang="en-US" altLang="en-US" sz="2500"/>
            </a:p>
          </p:txBody>
        </p:sp>
        <p:sp>
          <p:nvSpPr>
            <p:cNvPr id="36896" name="Rectangle 33"/>
            <p:cNvSpPr>
              <a:spLocks noChangeArrowheads="1"/>
            </p:cNvSpPr>
            <p:nvPr/>
          </p:nvSpPr>
          <p:spPr bwMode="auto">
            <a:xfrm>
              <a:off x="1227" y="1754"/>
              <a:ext cx="37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90% on-time </a:t>
              </a:r>
              <a:endParaRPr lang="en-US" altLang="en-US" sz="2500"/>
            </a:p>
          </p:txBody>
        </p:sp>
        <p:sp>
          <p:nvSpPr>
            <p:cNvPr id="36897" name="Rectangle 34"/>
            <p:cNvSpPr>
              <a:spLocks noChangeArrowheads="1"/>
            </p:cNvSpPr>
            <p:nvPr/>
          </p:nvSpPr>
          <p:spPr bwMode="auto">
            <a:xfrm>
              <a:off x="1333" y="1836"/>
              <a:ext cx="24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Entry of </a:t>
              </a:r>
              <a:endParaRPr lang="en-US" altLang="en-US" sz="2500"/>
            </a:p>
          </p:txBody>
        </p:sp>
        <p:sp>
          <p:nvSpPr>
            <p:cNvPr id="36898" name="Rectangle 35"/>
            <p:cNvSpPr>
              <a:spLocks noChangeArrowheads="1"/>
            </p:cNvSpPr>
            <p:nvPr/>
          </p:nvSpPr>
          <p:spPr bwMode="auto">
            <a:xfrm>
              <a:off x="1311" y="1918"/>
              <a:ext cx="26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Expedite </a:t>
              </a:r>
              <a:endParaRPr lang="en-US" altLang="en-US" sz="2500"/>
            </a:p>
          </p:txBody>
        </p:sp>
        <p:sp>
          <p:nvSpPr>
            <p:cNvPr id="36899" name="Rectangle 36"/>
            <p:cNvSpPr>
              <a:spLocks noChangeArrowheads="1"/>
            </p:cNvSpPr>
            <p:nvPr/>
          </p:nvSpPr>
          <p:spPr bwMode="auto">
            <a:xfrm>
              <a:off x="1349" y="2000"/>
              <a:ext cx="19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a:t>
              </a:r>
              <a:endParaRPr lang="en-US" altLang="en-US" sz="2500"/>
            </a:p>
          </p:txBody>
        </p:sp>
        <p:sp>
          <p:nvSpPr>
            <p:cNvPr id="36900" name="Rectangle 37"/>
            <p:cNvSpPr>
              <a:spLocks noChangeArrowheads="1"/>
            </p:cNvSpPr>
            <p:nvPr/>
          </p:nvSpPr>
          <p:spPr bwMode="auto">
            <a:xfrm>
              <a:off x="1927" y="1754"/>
              <a:ext cx="34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 Expedite </a:t>
              </a:r>
              <a:endParaRPr lang="en-US" altLang="en-US" sz="2500"/>
            </a:p>
          </p:txBody>
        </p:sp>
        <p:sp>
          <p:nvSpPr>
            <p:cNvPr id="36901" name="Rectangle 38"/>
            <p:cNvSpPr>
              <a:spLocks noChangeArrowheads="1"/>
            </p:cNvSpPr>
            <p:nvPr/>
          </p:nvSpPr>
          <p:spPr bwMode="auto">
            <a:xfrm>
              <a:off x="1953" y="1836"/>
              <a:ext cx="30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 not </a:t>
              </a:r>
              <a:endParaRPr lang="en-US" altLang="en-US" sz="2500"/>
            </a:p>
          </p:txBody>
        </p:sp>
        <p:sp>
          <p:nvSpPr>
            <p:cNvPr id="36902" name="Rectangle 39"/>
            <p:cNvSpPr>
              <a:spLocks noChangeArrowheads="1"/>
            </p:cNvSpPr>
            <p:nvPr/>
          </p:nvSpPr>
          <p:spPr bwMode="auto">
            <a:xfrm>
              <a:off x="1857" y="1918"/>
              <a:ext cx="43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entered before </a:t>
              </a:r>
              <a:endParaRPr lang="en-US" altLang="en-US" sz="2500"/>
            </a:p>
          </p:txBody>
        </p:sp>
        <p:sp>
          <p:nvSpPr>
            <p:cNvPr id="36903" name="Rectangle 40"/>
            <p:cNvSpPr>
              <a:spLocks noChangeArrowheads="1"/>
            </p:cNvSpPr>
            <p:nvPr/>
          </p:nvSpPr>
          <p:spPr bwMode="auto">
            <a:xfrm>
              <a:off x="1978" y="2000"/>
              <a:ext cx="25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12:30PM</a:t>
              </a:r>
              <a:endParaRPr lang="en-US" altLang="en-US" sz="2500"/>
            </a:p>
          </p:txBody>
        </p:sp>
        <p:sp>
          <p:nvSpPr>
            <p:cNvPr id="36904" name="Rectangle 41"/>
            <p:cNvSpPr>
              <a:spLocks noChangeArrowheads="1"/>
            </p:cNvSpPr>
            <p:nvPr/>
          </p:nvSpPr>
          <p:spPr bwMode="auto">
            <a:xfrm>
              <a:off x="2709" y="1877"/>
              <a:ext cx="17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6905" name="Rectangle 42"/>
            <p:cNvSpPr>
              <a:spLocks noChangeArrowheads="1"/>
            </p:cNvSpPr>
            <p:nvPr/>
          </p:nvSpPr>
          <p:spPr bwMode="auto">
            <a:xfrm>
              <a:off x="3221" y="1877"/>
              <a:ext cx="42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Calculate Daily</a:t>
              </a:r>
              <a:endParaRPr lang="en-US" altLang="en-US" sz="2500"/>
            </a:p>
          </p:txBody>
        </p:sp>
        <p:sp>
          <p:nvSpPr>
            <p:cNvPr id="36906" name="Rectangle 43"/>
            <p:cNvSpPr>
              <a:spLocks noChangeArrowheads="1"/>
            </p:cNvSpPr>
            <p:nvPr/>
          </p:nvSpPr>
          <p:spPr bwMode="auto">
            <a:xfrm>
              <a:off x="3984" y="1836"/>
              <a:ext cx="35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All Expedite </a:t>
              </a:r>
              <a:endParaRPr lang="en-US" altLang="en-US" sz="2500"/>
            </a:p>
          </p:txBody>
        </p:sp>
        <p:sp>
          <p:nvSpPr>
            <p:cNvPr id="36907" name="Rectangle 44"/>
            <p:cNvSpPr>
              <a:spLocks noChangeArrowheads="1"/>
            </p:cNvSpPr>
            <p:nvPr/>
          </p:nvSpPr>
          <p:spPr bwMode="auto">
            <a:xfrm>
              <a:off x="4088" y="1918"/>
              <a:ext cx="19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a:t>
              </a:r>
              <a:endParaRPr lang="en-US" altLang="en-US" sz="2500"/>
            </a:p>
          </p:txBody>
        </p:sp>
        <p:sp>
          <p:nvSpPr>
            <p:cNvPr id="36908" name="Rectangle 45"/>
            <p:cNvSpPr>
              <a:spLocks noChangeArrowheads="1"/>
            </p:cNvSpPr>
            <p:nvPr/>
          </p:nvSpPr>
          <p:spPr bwMode="auto">
            <a:xfrm>
              <a:off x="4760" y="1877"/>
              <a:ext cx="2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P-Chart</a:t>
              </a:r>
              <a:endParaRPr lang="en-US" altLang="en-US" sz="2500"/>
            </a:p>
          </p:txBody>
        </p:sp>
        <p:sp>
          <p:nvSpPr>
            <p:cNvPr id="36909" name="Rectangle 46"/>
            <p:cNvSpPr>
              <a:spLocks noChangeArrowheads="1"/>
            </p:cNvSpPr>
            <p:nvPr/>
          </p:nvSpPr>
          <p:spPr bwMode="auto">
            <a:xfrm>
              <a:off x="5473" y="1836"/>
              <a:ext cx="21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 </a:t>
              </a:r>
              <a:endParaRPr lang="en-US" altLang="en-US" sz="2500"/>
            </a:p>
          </p:txBody>
        </p:sp>
        <p:sp>
          <p:nvSpPr>
            <p:cNvPr id="36910" name="Rectangle 47"/>
            <p:cNvSpPr>
              <a:spLocks noChangeArrowheads="1"/>
            </p:cNvSpPr>
            <p:nvPr/>
          </p:nvSpPr>
          <p:spPr bwMode="auto">
            <a:xfrm>
              <a:off x="5387" y="1918"/>
              <a:ext cx="30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Supervisor</a:t>
              </a:r>
              <a:endParaRPr lang="en-US" altLang="en-US" sz="2500"/>
            </a:p>
          </p:txBody>
        </p:sp>
        <p:sp>
          <p:nvSpPr>
            <p:cNvPr id="36911" name="Rectangle 48"/>
            <p:cNvSpPr>
              <a:spLocks noChangeArrowheads="1"/>
            </p:cNvSpPr>
            <p:nvPr/>
          </p:nvSpPr>
          <p:spPr bwMode="auto">
            <a:xfrm>
              <a:off x="528" y="2164"/>
              <a:ext cx="42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Adequate Fax </a:t>
              </a:r>
              <a:endParaRPr lang="en-US" altLang="en-US" sz="2500"/>
            </a:p>
          </p:txBody>
        </p:sp>
        <p:sp>
          <p:nvSpPr>
            <p:cNvPr id="36912" name="Rectangle 49"/>
            <p:cNvSpPr>
              <a:spLocks noChangeArrowheads="1"/>
            </p:cNvSpPr>
            <p:nvPr/>
          </p:nvSpPr>
          <p:spPr bwMode="auto">
            <a:xfrm>
              <a:off x="510" y="2245"/>
              <a:ext cx="44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Machine paper </a:t>
              </a:r>
              <a:endParaRPr lang="en-US" altLang="en-US" sz="2500"/>
            </a:p>
          </p:txBody>
        </p:sp>
        <p:sp>
          <p:nvSpPr>
            <p:cNvPr id="36913" name="Rectangle 50"/>
            <p:cNvSpPr>
              <a:spLocks noChangeArrowheads="1"/>
            </p:cNvSpPr>
            <p:nvPr/>
          </p:nvSpPr>
          <p:spPr bwMode="auto">
            <a:xfrm>
              <a:off x="570" y="2327"/>
              <a:ext cx="36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level to print </a:t>
              </a:r>
              <a:endParaRPr lang="en-US" altLang="en-US" sz="2500"/>
            </a:p>
          </p:txBody>
        </p:sp>
        <p:sp>
          <p:nvSpPr>
            <p:cNvPr id="36914" name="Rectangle 51"/>
            <p:cNvSpPr>
              <a:spLocks noChangeArrowheads="1"/>
            </p:cNvSpPr>
            <p:nvPr/>
          </p:nvSpPr>
          <p:spPr bwMode="auto">
            <a:xfrm>
              <a:off x="710" y="2409"/>
              <a:ext cx="15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faxes</a:t>
              </a:r>
              <a:endParaRPr lang="en-US" altLang="en-US" sz="2500"/>
            </a:p>
          </p:txBody>
        </p:sp>
        <p:sp>
          <p:nvSpPr>
            <p:cNvPr id="36915" name="Rectangle 52"/>
            <p:cNvSpPr>
              <a:spLocks noChangeArrowheads="1"/>
            </p:cNvSpPr>
            <p:nvPr/>
          </p:nvSpPr>
          <p:spPr bwMode="auto">
            <a:xfrm>
              <a:off x="1197" y="2164"/>
              <a:ext cx="42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No late orders </a:t>
              </a:r>
              <a:endParaRPr lang="en-US" altLang="en-US" sz="2500"/>
            </a:p>
          </p:txBody>
        </p:sp>
        <p:sp>
          <p:nvSpPr>
            <p:cNvPr id="36916" name="Rectangle 53"/>
            <p:cNvSpPr>
              <a:spLocks noChangeArrowheads="1"/>
            </p:cNvSpPr>
            <p:nvPr/>
          </p:nvSpPr>
          <p:spPr bwMode="auto">
            <a:xfrm>
              <a:off x="1287" y="2245"/>
              <a:ext cx="303"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due to fax </a:t>
              </a:r>
              <a:endParaRPr lang="en-US" altLang="en-US" sz="2500"/>
            </a:p>
          </p:txBody>
        </p:sp>
        <p:sp>
          <p:nvSpPr>
            <p:cNvPr id="36917" name="Rectangle 54"/>
            <p:cNvSpPr>
              <a:spLocks noChangeArrowheads="1"/>
            </p:cNvSpPr>
            <p:nvPr/>
          </p:nvSpPr>
          <p:spPr bwMode="auto">
            <a:xfrm>
              <a:off x="1183" y="2327"/>
              <a:ext cx="44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machine out of </a:t>
              </a:r>
              <a:endParaRPr lang="en-US" altLang="en-US" sz="2500"/>
            </a:p>
          </p:txBody>
        </p:sp>
        <p:sp>
          <p:nvSpPr>
            <p:cNvPr id="36918" name="Rectangle 55"/>
            <p:cNvSpPr>
              <a:spLocks noChangeArrowheads="1"/>
            </p:cNvSpPr>
            <p:nvPr/>
          </p:nvSpPr>
          <p:spPr bwMode="auto">
            <a:xfrm>
              <a:off x="1374" y="2409"/>
              <a:ext cx="16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paper</a:t>
              </a:r>
              <a:endParaRPr lang="en-US" altLang="en-US" sz="2500"/>
            </a:p>
          </p:txBody>
        </p:sp>
        <p:sp>
          <p:nvSpPr>
            <p:cNvPr id="36919" name="Rectangle 56"/>
            <p:cNvSpPr>
              <a:spLocks noChangeArrowheads="1"/>
            </p:cNvSpPr>
            <p:nvPr/>
          </p:nvSpPr>
          <p:spPr bwMode="auto">
            <a:xfrm>
              <a:off x="2088" y="2287"/>
              <a:ext cx="10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N/A</a:t>
              </a:r>
              <a:endParaRPr lang="en-US" altLang="en-US" sz="2500"/>
            </a:p>
          </p:txBody>
        </p:sp>
        <p:sp>
          <p:nvSpPr>
            <p:cNvPr id="36920" name="Rectangle 57"/>
            <p:cNvSpPr>
              <a:spLocks noChangeArrowheads="1"/>
            </p:cNvSpPr>
            <p:nvPr/>
          </p:nvSpPr>
          <p:spPr bwMode="auto">
            <a:xfrm>
              <a:off x="2709" y="2287"/>
              <a:ext cx="17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6921" name="Rectangle 58"/>
            <p:cNvSpPr>
              <a:spLocks noChangeArrowheads="1"/>
            </p:cNvSpPr>
            <p:nvPr/>
          </p:nvSpPr>
          <p:spPr bwMode="auto">
            <a:xfrm>
              <a:off x="3194" y="2287"/>
              <a:ext cx="46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4 Times per day</a:t>
              </a:r>
              <a:endParaRPr lang="en-US" altLang="en-US" sz="2500"/>
            </a:p>
          </p:txBody>
        </p:sp>
        <p:sp>
          <p:nvSpPr>
            <p:cNvPr id="36922" name="Rectangle 59"/>
            <p:cNvSpPr>
              <a:spLocks noChangeArrowheads="1"/>
            </p:cNvSpPr>
            <p:nvPr/>
          </p:nvSpPr>
          <p:spPr bwMode="auto">
            <a:xfrm>
              <a:off x="4010" y="2205"/>
              <a:ext cx="32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Population </a:t>
              </a:r>
              <a:endParaRPr lang="en-US" altLang="en-US" sz="2500"/>
            </a:p>
          </p:txBody>
        </p:sp>
        <p:sp>
          <p:nvSpPr>
            <p:cNvPr id="36923" name="Rectangle 60"/>
            <p:cNvSpPr>
              <a:spLocks noChangeArrowheads="1"/>
            </p:cNvSpPr>
            <p:nvPr/>
          </p:nvSpPr>
          <p:spPr bwMode="auto">
            <a:xfrm>
              <a:off x="4035" y="2287"/>
              <a:ext cx="28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(Two Fax </a:t>
              </a:r>
              <a:endParaRPr lang="en-US" altLang="en-US" sz="2500"/>
            </a:p>
          </p:txBody>
        </p:sp>
        <p:sp>
          <p:nvSpPr>
            <p:cNvPr id="36924" name="Rectangle 61"/>
            <p:cNvSpPr>
              <a:spLocks noChangeArrowheads="1"/>
            </p:cNvSpPr>
            <p:nvPr/>
          </p:nvSpPr>
          <p:spPr bwMode="auto">
            <a:xfrm>
              <a:off x="4015" y="2369"/>
              <a:ext cx="29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Machines)</a:t>
              </a:r>
              <a:endParaRPr lang="en-US" altLang="en-US" sz="2500"/>
            </a:p>
          </p:txBody>
        </p:sp>
        <p:sp>
          <p:nvSpPr>
            <p:cNvPr id="36925" name="Rectangle 62"/>
            <p:cNvSpPr>
              <a:spLocks noChangeArrowheads="1"/>
            </p:cNvSpPr>
            <p:nvPr/>
          </p:nvSpPr>
          <p:spPr bwMode="auto">
            <a:xfrm>
              <a:off x="4846" y="2287"/>
              <a:ext cx="10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N/A</a:t>
              </a:r>
              <a:endParaRPr lang="en-US" altLang="en-US" sz="2500"/>
            </a:p>
          </p:txBody>
        </p:sp>
        <p:sp>
          <p:nvSpPr>
            <p:cNvPr id="36926" name="Rectangle 63"/>
            <p:cNvSpPr>
              <a:spLocks noChangeArrowheads="1"/>
            </p:cNvSpPr>
            <p:nvPr/>
          </p:nvSpPr>
          <p:spPr bwMode="auto">
            <a:xfrm>
              <a:off x="5485" y="2287"/>
              <a:ext cx="17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6927" name="Rectangle 64"/>
            <p:cNvSpPr>
              <a:spLocks noChangeArrowheads="1"/>
            </p:cNvSpPr>
            <p:nvPr/>
          </p:nvSpPr>
          <p:spPr bwMode="auto">
            <a:xfrm>
              <a:off x="528" y="2532"/>
              <a:ext cx="42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Adequate Fax </a:t>
              </a:r>
              <a:endParaRPr lang="en-US" altLang="en-US" sz="2500"/>
            </a:p>
          </p:txBody>
        </p:sp>
        <p:sp>
          <p:nvSpPr>
            <p:cNvPr id="36928" name="Rectangle 65"/>
            <p:cNvSpPr>
              <a:spLocks noChangeArrowheads="1"/>
            </p:cNvSpPr>
            <p:nvPr/>
          </p:nvSpPr>
          <p:spPr bwMode="auto">
            <a:xfrm>
              <a:off x="506" y="2613"/>
              <a:ext cx="44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Machine Toner </a:t>
              </a:r>
              <a:endParaRPr lang="en-US" altLang="en-US" sz="2500"/>
            </a:p>
          </p:txBody>
        </p:sp>
        <p:sp>
          <p:nvSpPr>
            <p:cNvPr id="36929" name="Rectangle 66"/>
            <p:cNvSpPr>
              <a:spLocks noChangeArrowheads="1"/>
            </p:cNvSpPr>
            <p:nvPr/>
          </p:nvSpPr>
          <p:spPr bwMode="auto">
            <a:xfrm>
              <a:off x="570" y="2696"/>
              <a:ext cx="36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level to print </a:t>
              </a:r>
              <a:endParaRPr lang="en-US" altLang="en-US" sz="2500"/>
            </a:p>
          </p:txBody>
        </p:sp>
        <p:sp>
          <p:nvSpPr>
            <p:cNvPr id="36930" name="Rectangle 67"/>
            <p:cNvSpPr>
              <a:spLocks noChangeArrowheads="1"/>
            </p:cNvSpPr>
            <p:nvPr/>
          </p:nvSpPr>
          <p:spPr bwMode="auto">
            <a:xfrm>
              <a:off x="710" y="2778"/>
              <a:ext cx="15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faxes</a:t>
              </a:r>
              <a:endParaRPr lang="en-US" altLang="en-US" sz="2500"/>
            </a:p>
          </p:txBody>
        </p:sp>
        <p:sp>
          <p:nvSpPr>
            <p:cNvPr id="36931" name="Rectangle 68"/>
            <p:cNvSpPr>
              <a:spLocks noChangeArrowheads="1"/>
            </p:cNvSpPr>
            <p:nvPr/>
          </p:nvSpPr>
          <p:spPr bwMode="auto">
            <a:xfrm>
              <a:off x="1197" y="2532"/>
              <a:ext cx="42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No late orders </a:t>
              </a:r>
              <a:endParaRPr lang="en-US" altLang="en-US" sz="2500"/>
            </a:p>
          </p:txBody>
        </p:sp>
        <p:sp>
          <p:nvSpPr>
            <p:cNvPr id="36932" name="Rectangle 69"/>
            <p:cNvSpPr>
              <a:spLocks noChangeArrowheads="1"/>
            </p:cNvSpPr>
            <p:nvPr/>
          </p:nvSpPr>
          <p:spPr bwMode="auto">
            <a:xfrm>
              <a:off x="1287" y="2613"/>
              <a:ext cx="30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due to fax </a:t>
              </a:r>
              <a:endParaRPr lang="en-US" altLang="en-US" sz="2500"/>
            </a:p>
          </p:txBody>
        </p:sp>
        <p:sp>
          <p:nvSpPr>
            <p:cNvPr id="36933" name="Rectangle 70"/>
            <p:cNvSpPr>
              <a:spLocks noChangeArrowheads="1"/>
            </p:cNvSpPr>
            <p:nvPr/>
          </p:nvSpPr>
          <p:spPr bwMode="auto">
            <a:xfrm>
              <a:off x="1183" y="2696"/>
              <a:ext cx="44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machine out of </a:t>
              </a:r>
              <a:endParaRPr lang="en-US" altLang="en-US" sz="2500"/>
            </a:p>
          </p:txBody>
        </p:sp>
        <p:sp>
          <p:nvSpPr>
            <p:cNvPr id="36934" name="Rectangle 71"/>
            <p:cNvSpPr>
              <a:spLocks noChangeArrowheads="1"/>
            </p:cNvSpPr>
            <p:nvPr/>
          </p:nvSpPr>
          <p:spPr bwMode="auto">
            <a:xfrm>
              <a:off x="1374" y="2778"/>
              <a:ext cx="16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toner.</a:t>
              </a:r>
              <a:endParaRPr lang="en-US" altLang="en-US" sz="2500"/>
            </a:p>
          </p:txBody>
        </p:sp>
        <p:sp>
          <p:nvSpPr>
            <p:cNvPr id="36935" name="Rectangle 72"/>
            <p:cNvSpPr>
              <a:spLocks noChangeArrowheads="1"/>
            </p:cNvSpPr>
            <p:nvPr/>
          </p:nvSpPr>
          <p:spPr bwMode="auto">
            <a:xfrm>
              <a:off x="2088" y="2655"/>
              <a:ext cx="10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N/A</a:t>
              </a:r>
              <a:endParaRPr lang="en-US" altLang="en-US" sz="2500"/>
            </a:p>
          </p:txBody>
        </p:sp>
        <p:sp>
          <p:nvSpPr>
            <p:cNvPr id="36936" name="Rectangle 73"/>
            <p:cNvSpPr>
              <a:spLocks noChangeArrowheads="1"/>
            </p:cNvSpPr>
            <p:nvPr/>
          </p:nvSpPr>
          <p:spPr bwMode="auto">
            <a:xfrm>
              <a:off x="2709" y="2655"/>
              <a:ext cx="17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6937" name="Rectangle 74"/>
            <p:cNvSpPr>
              <a:spLocks noChangeArrowheads="1"/>
            </p:cNvSpPr>
            <p:nvPr/>
          </p:nvSpPr>
          <p:spPr bwMode="auto">
            <a:xfrm>
              <a:off x="3194" y="2655"/>
              <a:ext cx="46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4 Times per day</a:t>
              </a:r>
              <a:endParaRPr lang="en-US" altLang="en-US" sz="2500"/>
            </a:p>
          </p:txBody>
        </p:sp>
        <p:sp>
          <p:nvSpPr>
            <p:cNvPr id="36938" name="Rectangle 75"/>
            <p:cNvSpPr>
              <a:spLocks noChangeArrowheads="1"/>
            </p:cNvSpPr>
            <p:nvPr/>
          </p:nvSpPr>
          <p:spPr bwMode="auto">
            <a:xfrm>
              <a:off x="4010" y="2573"/>
              <a:ext cx="323"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Population </a:t>
              </a:r>
              <a:endParaRPr lang="en-US" altLang="en-US" sz="2500"/>
            </a:p>
          </p:txBody>
        </p:sp>
        <p:sp>
          <p:nvSpPr>
            <p:cNvPr id="36939" name="Rectangle 76"/>
            <p:cNvSpPr>
              <a:spLocks noChangeArrowheads="1"/>
            </p:cNvSpPr>
            <p:nvPr/>
          </p:nvSpPr>
          <p:spPr bwMode="auto">
            <a:xfrm>
              <a:off x="4035" y="2655"/>
              <a:ext cx="28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(Two Fax </a:t>
              </a:r>
              <a:endParaRPr lang="en-US" altLang="en-US" sz="2500"/>
            </a:p>
          </p:txBody>
        </p:sp>
        <p:sp>
          <p:nvSpPr>
            <p:cNvPr id="36940" name="Rectangle 77"/>
            <p:cNvSpPr>
              <a:spLocks noChangeArrowheads="1"/>
            </p:cNvSpPr>
            <p:nvPr/>
          </p:nvSpPr>
          <p:spPr bwMode="auto">
            <a:xfrm>
              <a:off x="4015" y="2737"/>
              <a:ext cx="29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Machines)</a:t>
              </a:r>
              <a:endParaRPr lang="en-US" altLang="en-US" sz="2500"/>
            </a:p>
          </p:txBody>
        </p:sp>
        <p:sp>
          <p:nvSpPr>
            <p:cNvPr id="36941" name="Rectangle 78"/>
            <p:cNvSpPr>
              <a:spLocks noChangeArrowheads="1"/>
            </p:cNvSpPr>
            <p:nvPr/>
          </p:nvSpPr>
          <p:spPr bwMode="auto">
            <a:xfrm>
              <a:off x="4846" y="2655"/>
              <a:ext cx="10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N/A</a:t>
              </a:r>
              <a:endParaRPr lang="en-US" altLang="en-US" sz="2500"/>
            </a:p>
          </p:txBody>
        </p:sp>
        <p:sp>
          <p:nvSpPr>
            <p:cNvPr id="36942" name="Rectangle 79"/>
            <p:cNvSpPr>
              <a:spLocks noChangeArrowheads="1"/>
            </p:cNvSpPr>
            <p:nvPr/>
          </p:nvSpPr>
          <p:spPr bwMode="auto">
            <a:xfrm>
              <a:off x="5485" y="2655"/>
              <a:ext cx="17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6943" name="Rectangle 80"/>
            <p:cNvSpPr>
              <a:spLocks noChangeArrowheads="1"/>
            </p:cNvSpPr>
            <p:nvPr/>
          </p:nvSpPr>
          <p:spPr bwMode="auto">
            <a:xfrm>
              <a:off x="534" y="3078"/>
              <a:ext cx="41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Distribution of </a:t>
              </a:r>
              <a:endParaRPr lang="en-US" altLang="en-US" sz="2500"/>
            </a:p>
          </p:txBody>
        </p:sp>
        <p:sp>
          <p:nvSpPr>
            <p:cNvPr id="36944" name="Rectangle 81"/>
            <p:cNvSpPr>
              <a:spLocks noChangeArrowheads="1"/>
            </p:cNvSpPr>
            <p:nvPr/>
          </p:nvSpPr>
          <p:spPr bwMode="auto">
            <a:xfrm>
              <a:off x="514" y="3160"/>
              <a:ext cx="43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faxed expedite </a:t>
              </a:r>
              <a:endParaRPr lang="en-US" altLang="en-US" sz="2500"/>
            </a:p>
          </p:txBody>
        </p:sp>
        <p:sp>
          <p:nvSpPr>
            <p:cNvPr id="36945" name="Rectangle 82"/>
            <p:cNvSpPr>
              <a:spLocks noChangeArrowheads="1"/>
            </p:cNvSpPr>
            <p:nvPr/>
          </p:nvSpPr>
          <p:spPr bwMode="auto">
            <a:xfrm>
              <a:off x="636" y="3242"/>
              <a:ext cx="272"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 to </a:t>
              </a:r>
              <a:endParaRPr lang="en-US" altLang="en-US" sz="2500"/>
            </a:p>
          </p:txBody>
        </p:sp>
        <p:sp>
          <p:nvSpPr>
            <p:cNvPr id="36946" name="Rectangle 83"/>
            <p:cNvSpPr>
              <a:spLocks noChangeArrowheads="1"/>
            </p:cNvSpPr>
            <p:nvPr/>
          </p:nvSpPr>
          <p:spPr bwMode="auto">
            <a:xfrm>
              <a:off x="672" y="3312"/>
              <a:ext cx="17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XCC's</a:t>
              </a:r>
              <a:endParaRPr lang="en-US" altLang="en-US" sz="2500"/>
            </a:p>
          </p:txBody>
        </p:sp>
        <p:sp>
          <p:nvSpPr>
            <p:cNvPr id="36947" name="Rectangle 84"/>
            <p:cNvSpPr>
              <a:spLocks noChangeArrowheads="1"/>
            </p:cNvSpPr>
            <p:nvPr/>
          </p:nvSpPr>
          <p:spPr bwMode="auto">
            <a:xfrm>
              <a:off x="1315" y="2874"/>
              <a:ext cx="26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 and </a:t>
              </a:r>
              <a:endParaRPr lang="en-US" altLang="en-US" sz="2500"/>
            </a:p>
          </p:txBody>
        </p:sp>
        <p:sp>
          <p:nvSpPr>
            <p:cNvPr id="36948" name="Rectangle 85"/>
            <p:cNvSpPr>
              <a:spLocks noChangeArrowheads="1"/>
            </p:cNvSpPr>
            <p:nvPr/>
          </p:nvSpPr>
          <p:spPr bwMode="auto">
            <a:xfrm>
              <a:off x="1242" y="2956"/>
              <a:ext cx="36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distribute all </a:t>
              </a:r>
              <a:endParaRPr lang="en-US" altLang="en-US" sz="2500"/>
            </a:p>
          </p:txBody>
        </p:sp>
        <p:sp>
          <p:nvSpPr>
            <p:cNvPr id="36949" name="Rectangle 86"/>
            <p:cNvSpPr>
              <a:spLocks noChangeArrowheads="1"/>
            </p:cNvSpPr>
            <p:nvPr/>
          </p:nvSpPr>
          <p:spPr bwMode="auto">
            <a:xfrm>
              <a:off x="1288" y="3038"/>
              <a:ext cx="29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submitted </a:t>
              </a:r>
              <a:endParaRPr lang="en-US" altLang="en-US" sz="2500"/>
            </a:p>
          </p:txBody>
        </p:sp>
        <p:sp>
          <p:nvSpPr>
            <p:cNvPr id="36950" name="Rectangle 87"/>
            <p:cNvSpPr>
              <a:spLocks noChangeArrowheads="1"/>
            </p:cNvSpPr>
            <p:nvPr/>
          </p:nvSpPr>
          <p:spPr bwMode="auto">
            <a:xfrm>
              <a:off x="1287" y="3120"/>
              <a:ext cx="30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Expedites </a:t>
              </a:r>
              <a:endParaRPr lang="en-US" altLang="en-US" sz="2500"/>
            </a:p>
          </p:txBody>
        </p:sp>
        <p:sp>
          <p:nvSpPr>
            <p:cNvPr id="36951" name="Rectangle 88"/>
            <p:cNvSpPr>
              <a:spLocks noChangeArrowheads="1"/>
            </p:cNvSpPr>
            <p:nvPr/>
          </p:nvSpPr>
          <p:spPr bwMode="auto">
            <a:xfrm>
              <a:off x="1224" y="3202"/>
              <a:ext cx="38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every 30 min </a:t>
              </a:r>
              <a:endParaRPr lang="en-US" altLang="en-US" sz="2500"/>
            </a:p>
          </p:txBody>
        </p:sp>
        <p:sp>
          <p:nvSpPr>
            <p:cNvPr id="36952" name="Rectangle 89"/>
            <p:cNvSpPr>
              <a:spLocks noChangeArrowheads="1"/>
            </p:cNvSpPr>
            <p:nvPr/>
          </p:nvSpPr>
          <p:spPr bwMode="auto">
            <a:xfrm>
              <a:off x="1360" y="3284"/>
              <a:ext cx="20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before </a:t>
              </a:r>
              <a:endParaRPr lang="en-US" altLang="en-US" sz="2500"/>
            </a:p>
          </p:txBody>
        </p:sp>
        <p:sp>
          <p:nvSpPr>
            <p:cNvPr id="36953" name="Rectangle 90"/>
            <p:cNvSpPr>
              <a:spLocks noChangeArrowheads="1"/>
            </p:cNvSpPr>
            <p:nvPr/>
          </p:nvSpPr>
          <p:spPr bwMode="auto">
            <a:xfrm>
              <a:off x="1293" y="3365"/>
              <a:ext cx="29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10:30AM. </a:t>
              </a:r>
              <a:endParaRPr lang="en-US" altLang="en-US" sz="2500"/>
            </a:p>
          </p:txBody>
        </p:sp>
        <p:sp>
          <p:nvSpPr>
            <p:cNvPr id="36954" name="Rectangle 91"/>
            <p:cNvSpPr>
              <a:spLocks noChangeArrowheads="1"/>
            </p:cNvSpPr>
            <p:nvPr/>
          </p:nvSpPr>
          <p:spPr bwMode="auto">
            <a:xfrm>
              <a:off x="1205" y="3446"/>
              <a:ext cx="41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Every 15 min. </a:t>
              </a:r>
              <a:endParaRPr lang="en-US" altLang="en-US" sz="2500"/>
            </a:p>
          </p:txBody>
        </p:sp>
        <p:sp>
          <p:nvSpPr>
            <p:cNvPr id="36955" name="Rectangle 92"/>
            <p:cNvSpPr>
              <a:spLocks noChangeArrowheads="1"/>
            </p:cNvSpPr>
            <p:nvPr/>
          </p:nvSpPr>
          <p:spPr bwMode="auto">
            <a:xfrm>
              <a:off x="1192" y="3529"/>
              <a:ext cx="41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10:30 to 12:00</a:t>
              </a:r>
              <a:endParaRPr lang="en-US" altLang="en-US" sz="2500"/>
            </a:p>
          </p:txBody>
        </p:sp>
        <p:sp>
          <p:nvSpPr>
            <p:cNvPr id="36956" name="Rectangle 93"/>
            <p:cNvSpPr>
              <a:spLocks noChangeArrowheads="1"/>
            </p:cNvSpPr>
            <p:nvPr/>
          </p:nvSpPr>
          <p:spPr bwMode="auto">
            <a:xfrm>
              <a:off x="1874" y="3202"/>
              <a:ext cx="393"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Elapsed Time</a:t>
              </a:r>
              <a:endParaRPr lang="en-US" altLang="en-US" sz="2500"/>
            </a:p>
          </p:txBody>
        </p:sp>
        <p:sp>
          <p:nvSpPr>
            <p:cNvPr id="36957" name="Rectangle 94"/>
            <p:cNvSpPr>
              <a:spLocks noChangeArrowheads="1"/>
            </p:cNvSpPr>
            <p:nvPr/>
          </p:nvSpPr>
          <p:spPr bwMode="auto">
            <a:xfrm>
              <a:off x="2569" y="3202"/>
              <a:ext cx="35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Clock/Watch</a:t>
              </a:r>
              <a:endParaRPr lang="en-US" altLang="en-US" sz="2500"/>
            </a:p>
          </p:txBody>
        </p:sp>
        <p:sp>
          <p:nvSpPr>
            <p:cNvPr id="36958" name="Rectangle 95"/>
            <p:cNvSpPr>
              <a:spLocks noChangeArrowheads="1"/>
            </p:cNvSpPr>
            <p:nvPr/>
          </p:nvSpPr>
          <p:spPr bwMode="auto">
            <a:xfrm>
              <a:off x="3245" y="3078"/>
              <a:ext cx="41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1 Delivery per </a:t>
              </a:r>
              <a:endParaRPr lang="en-US" altLang="en-US" sz="2500"/>
            </a:p>
          </p:txBody>
        </p:sp>
        <p:sp>
          <p:nvSpPr>
            <p:cNvPr id="36959" name="Rectangle 96"/>
            <p:cNvSpPr>
              <a:spLocks noChangeArrowheads="1"/>
            </p:cNvSpPr>
            <p:nvPr/>
          </p:nvSpPr>
          <p:spPr bwMode="auto">
            <a:xfrm>
              <a:off x="3340" y="3160"/>
              <a:ext cx="283"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30 min, 1 </a:t>
              </a:r>
              <a:endParaRPr lang="en-US" altLang="en-US" sz="2500"/>
            </a:p>
          </p:txBody>
        </p:sp>
        <p:sp>
          <p:nvSpPr>
            <p:cNvPr id="36960" name="Rectangle 97"/>
            <p:cNvSpPr>
              <a:spLocks noChangeArrowheads="1"/>
            </p:cNvSpPr>
            <p:nvPr/>
          </p:nvSpPr>
          <p:spPr bwMode="auto">
            <a:xfrm>
              <a:off x="3218" y="3242"/>
              <a:ext cx="45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Delivery per 15 </a:t>
              </a:r>
              <a:endParaRPr lang="en-US" altLang="en-US" sz="2500"/>
            </a:p>
          </p:txBody>
        </p:sp>
        <p:sp>
          <p:nvSpPr>
            <p:cNvPr id="36961" name="Rectangle 98"/>
            <p:cNvSpPr>
              <a:spLocks noChangeArrowheads="1"/>
            </p:cNvSpPr>
            <p:nvPr/>
          </p:nvSpPr>
          <p:spPr bwMode="auto">
            <a:xfrm>
              <a:off x="3446" y="3324"/>
              <a:ext cx="1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min.</a:t>
              </a:r>
              <a:endParaRPr lang="en-US" altLang="en-US" sz="2500"/>
            </a:p>
          </p:txBody>
        </p:sp>
        <p:sp>
          <p:nvSpPr>
            <p:cNvPr id="36962" name="Rectangle 99"/>
            <p:cNvSpPr>
              <a:spLocks noChangeArrowheads="1"/>
            </p:cNvSpPr>
            <p:nvPr/>
          </p:nvSpPr>
          <p:spPr bwMode="auto">
            <a:xfrm>
              <a:off x="4035" y="3120"/>
              <a:ext cx="28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All Faxed </a:t>
              </a:r>
              <a:endParaRPr lang="en-US" altLang="en-US" sz="2500"/>
            </a:p>
          </p:txBody>
        </p:sp>
        <p:sp>
          <p:nvSpPr>
            <p:cNvPr id="36963" name="Rectangle 100"/>
            <p:cNvSpPr>
              <a:spLocks noChangeArrowheads="1"/>
            </p:cNvSpPr>
            <p:nvPr/>
          </p:nvSpPr>
          <p:spPr bwMode="auto">
            <a:xfrm>
              <a:off x="3934" y="3202"/>
              <a:ext cx="42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 on two </a:t>
              </a:r>
              <a:endParaRPr lang="en-US" altLang="en-US" sz="2500"/>
            </a:p>
          </p:txBody>
        </p:sp>
        <p:sp>
          <p:nvSpPr>
            <p:cNvPr id="36964" name="Rectangle 101"/>
            <p:cNvSpPr>
              <a:spLocks noChangeArrowheads="1"/>
            </p:cNvSpPr>
            <p:nvPr/>
          </p:nvSpPr>
          <p:spPr bwMode="auto">
            <a:xfrm>
              <a:off x="3952" y="3284"/>
              <a:ext cx="37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fax machines</a:t>
              </a:r>
              <a:endParaRPr lang="en-US" altLang="en-US" sz="2500"/>
            </a:p>
          </p:txBody>
        </p:sp>
        <p:sp>
          <p:nvSpPr>
            <p:cNvPr id="36965" name="Rectangle 102"/>
            <p:cNvSpPr>
              <a:spLocks noChangeArrowheads="1"/>
            </p:cNvSpPr>
            <p:nvPr/>
          </p:nvSpPr>
          <p:spPr bwMode="auto">
            <a:xfrm>
              <a:off x="4626" y="3078"/>
              <a:ext cx="41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 stamps </a:t>
              </a:r>
              <a:endParaRPr lang="en-US" altLang="en-US" sz="2500"/>
            </a:p>
          </p:txBody>
        </p:sp>
        <p:sp>
          <p:nvSpPr>
            <p:cNvPr id="36966" name="Rectangle 103"/>
            <p:cNvSpPr>
              <a:spLocks noChangeArrowheads="1"/>
            </p:cNvSpPr>
            <p:nvPr/>
          </p:nvSpPr>
          <p:spPr bwMode="auto">
            <a:xfrm>
              <a:off x="4675" y="3160"/>
              <a:ext cx="35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date/time of </a:t>
              </a:r>
              <a:endParaRPr lang="en-US" altLang="en-US" sz="2500"/>
            </a:p>
          </p:txBody>
        </p:sp>
        <p:sp>
          <p:nvSpPr>
            <p:cNvPr id="36967" name="Rectangle 104"/>
            <p:cNvSpPr>
              <a:spLocks noChangeArrowheads="1"/>
            </p:cNvSpPr>
            <p:nvPr/>
          </p:nvSpPr>
          <p:spPr bwMode="auto">
            <a:xfrm>
              <a:off x="4629" y="3242"/>
              <a:ext cx="41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distribution on </a:t>
              </a:r>
              <a:endParaRPr lang="en-US" altLang="en-US" sz="2500"/>
            </a:p>
          </p:txBody>
        </p:sp>
        <p:sp>
          <p:nvSpPr>
            <p:cNvPr id="36968" name="Rectangle 105"/>
            <p:cNvSpPr>
              <a:spLocks noChangeArrowheads="1"/>
            </p:cNvSpPr>
            <p:nvPr/>
          </p:nvSpPr>
          <p:spPr bwMode="auto">
            <a:xfrm>
              <a:off x="4789" y="3324"/>
              <a:ext cx="20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 </a:t>
              </a:r>
              <a:endParaRPr lang="en-US" altLang="en-US" sz="2500"/>
            </a:p>
          </p:txBody>
        </p:sp>
        <p:sp>
          <p:nvSpPr>
            <p:cNvPr id="36969" name="Rectangle 106"/>
            <p:cNvSpPr>
              <a:spLocks noChangeArrowheads="1"/>
            </p:cNvSpPr>
            <p:nvPr/>
          </p:nvSpPr>
          <p:spPr bwMode="auto">
            <a:xfrm>
              <a:off x="5478" y="3202"/>
              <a:ext cx="17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XCC's</a:t>
              </a:r>
              <a:endParaRPr lang="en-US" altLang="en-US" sz="2500"/>
            </a:p>
          </p:txBody>
        </p:sp>
        <p:sp>
          <p:nvSpPr>
            <p:cNvPr id="36970" name="Rectangle 107"/>
            <p:cNvSpPr>
              <a:spLocks noChangeArrowheads="1"/>
            </p:cNvSpPr>
            <p:nvPr/>
          </p:nvSpPr>
          <p:spPr bwMode="auto">
            <a:xfrm>
              <a:off x="633" y="3717"/>
              <a:ext cx="27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Usage of </a:t>
              </a:r>
              <a:endParaRPr lang="en-US" altLang="en-US" sz="2500"/>
            </a:p>
          </p:txBody>
        </p:sp>
        <p:sp>
          <p:nvSpPr>
            <p:cNvPr id="36971" name="Rectangle 108"/>
            <p:cNvSpPr>
              <a:spLocks noChangeArrowheads="1"/>
            </p:cNvSpPr>
            <p:nvPr/>
          </p:nvSpPr>
          <p:spPr bwMode="auto">
            <a:xfrm>
              <a:off x="630" y="3799"/>
              <a:ext cx="27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Message </a:t>
              </a:r>
              <a:endParaRPr lang="en-US" altLang="en-US" sz="2500"/>
            </a:p>
          </p:txBody>
        </p:sp>
        <p:sp>
          <p:nvSpPr>
            <p:cNvPr id="36972" name="Rectangle 109"/>
            <p:cNvSpPr>
              <a:spLocks noChangeArrowheads="1"/>
            </p:cNvSpPr>
            <p:nvPr/>
          </p:nvSpPr>
          <p:spPr bwMode="auto">
            <a:xfrm>
              <a:off x="571" y="3881"/>
              <a:ext cx="36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Board when </a:t>
              </a:r>
              <a:endParaRPr lang="en-US" altLang="en-US" sz="2500"/>
            </a:p>
          </p:txBody>
        </p:sp>
        <p:sp>
          <p:nvSpPr>
            <p:cNvPr id="36973" name="Rectangle 110"/>
            <p:cNvSpPr>
              <a:spLocks noChangeArrowheads="1"/>
            </p:cNvSpPr>
            <p:nvPr/>
          </p:nvSpPr>
          <p:spPr bwMode="auto">
            <a:xfrm>
              <a:off x="594" y="3962"/>
              <a:ext cx="32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XCC is not </a:t>
              </a:r>
              <a:endParaRPr lang="en-US" altLang="en-US" sz="2500"/>
            </a:p>
          </p:txBody>
        </p:sp>
        <p:sp>
          <p:nvSpPr>
            <p:cNvPr id="36974" name="Rectangle 111"/>
            <p:cNvSpPr>
              <a:spLocks noChangeArrowheads="1"/>
            </p:cNvSpPr>
            <p:nvPr/>
          </p:nvSpPr>
          <p:spPr bwMode="auto">
            <a:xfrm>
              <a:off x="637" y="4044"/>
              <a:ext cx="25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available</a:t>
              </a:r>
              <a:endParaRPr lang="en-US" altLang="en-US" sz="2500"/>
            </a:p>
          </p:txBody>
        </p:sp>
        <p:sp>
          <p:nvSpPr>
            <p:cNvPr id="36975" name="Rectangle 112"/>
            <p:cNvSpPr>
              <a:spLocks noChangeArrowheads="1"/>
            </p:cNvSpPr>
            <p:nvPr/>
          </p:nvSpPr>
          <p:spPr bwMode="auto">
            <a:xfrm>
              <a:off x="1183" y="3675"/>
              <a:ext cx="44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 Return time of </a:t>
              </a:r>
              <a:endParaRPr lang="en-US" altLang="en-US" sz="2500"/>
            </a:p>
          </p:txBody>
        </p:sp>
        <p:sp>
          <p:nvSpPr>
            <p:cNvPr id="36976" name="Rectangle 113"/>
            <p:cNvSpPr>
              <a:spLocks noChangeArrowheads="1"/>
            </p:cNvSpPr>
            <p:nvPr/>
          </p:nvSpPr>
          <p:spPr bwMode="auto">
            <a:xfrm>
              <a:off x="1189" y="3757"/>
              <a:ext cx="42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XCC indicated </a:t>
              </a:r>
              <a:endParaRPr lang="en-US" altLang="en-US" sz="2500"/>
            </a:p>
          </p:txBody>
        </p:sp>
        <p:sp>
          <p:nvSpPr>
            <p:cNvPr id="36977" name="Rectangle 114"/>
            <p:cNvSpPr>
              <a:spLocks noChangeArrowheads="1"/>
            </p:cNvSpPr>
            <p:nvPr/>
          </p:nvSpPr>
          <p:spPr bwMode="auto">
            <a:xfrm>
              <a:off x="1235" y="3839"/>
              <a:ext cx="36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on message </a:t>
              </a:r>
              <a:endParaRPr lang="en-US" altLang="en-US" sz="2500"/>
            </a:p>
          </p:txBody>
        </p:sp>
        <p:sp>
          <p:nvSpPr>
            <p:cNvPr id="36978" name="Rectangle 115"/>
            <p:cNvSpPr>
              <a:spLocks noChangeArrowheads="1"/>
            </p:cNvSpPr>
            <p:nvPr/>
          </p:nvSpPr>
          <p:spPr bwMode="auto">
            <a:xfrm>
              <a:off x="1177" y="3921"/>
              <a:ext cx="45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board for every </a:t>
              </a:r>
              <a:endParaRPr lang="en-US" altLang="en-US" sz="2500"/>
            </a:p>
          </p:txBody>
        </p:sp>
        <p:sp>
          <p:nvSpPr>
            <p:cNvPr id="36979" name="Rectangle 116"/>
            <p:cNvSpPr>
              <a:spLocks noChangeArrowheads="1"/>
            </p:cNvSpPr>
            <p:nvPr/>
          </p:nvSpPr>
          <p:spPr bwMode="auto">
            <a:xfrm>
              <a:off x="1223" y="4003"/>
              <a:ext cx="38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absence &gt;15 </a:t>
              </a:r>
              <a:endParaRPr lang="en-US" altLang="en-US" sz="2500"/>
            </a:p>
          </p:txBody>
        </p:sp>
        <p:sp>
          <p:nvSpPr>
            <p:cNvPr id="36980" name="Rectangle 117"/>
            <p:cNvSpPr>
              <a:spLocks noChangeArrowheads="1"/>
            </p:cNvSpPr>
            <p:nvPr/>
          </p:nvSpPr>
          <p:spPr bwMode="auto">
            <a:xfrm>
              <a:off x="1405" y="4085"/>
              <a:ext cx="12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min.</a:t>
              </a:r>
              <a:endParaRPr lang="en-US" altLang="en-US" sz="2500"/>
            </a:p>
          </p:txBody>
        </p:sp>
        <p:sp>
          <p:nvSpPr>
            <p:cNvPr id="36981" name="Rectangle 118"/>
            <p:cNvSpPr>
              <a:spLocks noChangeArrowheads="1"/>
            </p:cNvSpPr>
            <p:nvPr/>
          </p:nvSpPr>
          <p:spPr bwMode="auto">
            <a:xfrm>
              <a:off x="1975" y="3799"/>
              <a:ext cx="27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Message </a:t>
              </a:r>
              <a:endParaRPr lang="en-US" altLang="en-US" sz="2500"/>
            </a:p>
          </p:txBody>
        </p:sp>
        <p:sp>
          <p:nvSpPr>
            <p:cNvPr id="36982" name="Rectangle 119"/>
            <p:cNvSpPr>
              <a:spLocks noChangeArrowheads="1"/>
            </p:cNvSpPr>
            <p:nvPr/>
          </p:nvSpPr>
          <p:spPr bwMode="auto">
            <a:xfrm>
              <a:off x="1847" y="3881"/>
              <a:ext cx="45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board used per </a:t>
              </a:r>
              <a:endParaRPr lang="en-US" altLang="en-US" sz="2500"/>
            </a:p>
          </p:txBody>
        </p:sp>
        <p:sp>
          <p:nvSpPr>
            <p:cNvPr id="36983" name="Rectangle 120"/>
            <p:cNvSpPr>
              <a:spLocks noChangeArrowheads="1"/>
            </p:cNvSpPr>
            <p:nvPr/>
          </p:nvSpPr>
          <p:spPr bwMode="auto">
            <a:xfrm>
              <a:off x="1987" y="3962"/>
              <a:ext cx="24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absence</a:t>
              </a:r>
              <a:endParaRPr lang="en-US" altLang="en-US" sz="2500"/>
            </a:p>
          </p:txBody>
        </p:sp>
        <p:sp>
          <p:nvSpPr>
            <p:cNvPr id="36984" name="Rectangle 121"/>
            <p:cNvSpPr>
              <a:spLocks noChangeArrowheads="1"/>
            </p:cNvSpPr>
            <p:nvPr/>
          </p:nvSpPr>
          <p:spPr bwMode="auto">
            <a:xfrm>
              <a:off x="2709" y="3881"/>
              <a:ext cx="17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6985" name="Rectangle 122"/>
            <p:cNvSpPr>
              <a:spLocks noChangeArrowheads="1"/>
            </p:cNvSpPr>
            <p:nvPr/>
          </p:nvSpPr>
          <p:spPr bwMode="auto">
            <a:xfrm>
              <a:off x="3194" y="3799"/>
              <a:ext cx="47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Check every fax </a:t>
              </a:r>
              <a:endParaRPr lang="en-US" altLang="en-US" sz="2500"/>
            </a:p>
          </p:txBody>
        </p:sp>
        <p:sp>
          <p:nvSpPr>
            <p:cNvPr id="36986" name="Rectangle 123"/>
            <p:cNvSpPr>
              <a:spLocks noChangeArrowheads="1"/>
            </p:cNvSpPr>
            <p:nvPr/>
          </p:nvSpPr>
          <p:spPr bwMode="auto">
            <a:xfrm>
              <a:off x="3307" y="3881"/>
              <a:ext cx="32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distribution </a:t>
              </a:r>
              <a:endParaRPr lang="en-US" altLang="en-US" sz="2500"/>
            </a:p>
          </p:txBody>
        </p:sp>
        <p:sp>
          <p:nvSpPr>
            <p:cNvPr id="36987" name="Rectangle 124"/>
            <p:cNvSpPr>
              <a:spLocks noChangeArrowheads="1"/>
            </p:cNvSpPr>
            <p:nvPr/>
          </p:nvSpPr>
          <p:spPr bwMode="auto">
            <a:xfrm>
              <a:off x="3428" y="3962"/>
              <a:ext cx="14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cycle</a:t>
              </a:r>
              <a:endParaRPr lang="en-US" altLang="en-US" sz="2500"/>
            </a:p>
          </p:txBody>
        </p:sp>
        <p:sp>
          <p:nvSpPr>
            <p:cNvPr id="36988" name="Rectangle 125"/>
            <p:cNvSpPr>
              <a:spLocks noChangeArrowheads="1"/>
            </p:cNvSpPr>
            <p:nvPr/>
          </p:nvSpPr>
          <p:spPr bwMode="auto">
            <a:xfrm>
              <a:off x="4104" y="3799"/>
              <a:ext cx="193"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All fax </a:t>
              </a:r>
              <a:endParaRPr lang="en-US" altLang="en-US" sz="2500"/>
            </a:p>
          </p:txBody>
        </p:sp>
        <p:sp>
          <p:nvSpPr>
            <p:cNvPr id="36989" name="Rectangle 126"/>
            <p:cNvSpPr>
              <a:spLocks noChangeArrowheads="1"/>
            </p:cNvSpPr>
            <p:nvPr/>
          </p:nvSpPr>
          <p:spPr bwMode="auto">
            <a:xfrm>
              <a:off x="4004" y="3881"/>
              <a:ext cx="32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distribution </a:t>
              </a:r>
              <a:endParaRPr lang="en-US" altLang="en-US" sz="2500"/>
            </a:p>
          </p:txBody>
        </p:sp>
        <p:sp>
          <p:nvSpPr>
            <p:cNvPr id="36990" name="Rectangle 127"/>
            <p:cNvSpPr>
              <a:spLocks noChangeArrowheads="1"/>
            </p:cNvSpPr>
            <p:nvPr/>
          </p:nvSpPr>
          <p:spPr bwMode="auto">
            <a:xfrm>
              <a:off x="4103" y="3962"/>
              <a:ext cx="17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cycles</a:t>
              </a:r>
              <a:endParaRPr lang="en-US" altLang="en-US" sz="2500"/>
            </a:p>
          </p:txBody>
        </p:sp>
        <p:sp>
          <p:nvSpPr>
            <p:cNvPr id="36991" name="Rectangle 128"/>
            <p:cNvSpPr>
              <a:spLocks noChangeArrowheads="1"/>
            </p:cNvSpPr>
            <p:nvPr/>
          </p:nvSpPr>
          <p:spPr bwMode="auto">
            <a:xfrm>
              <a:off x="4846" y="3881"/>
              <a:ext cx="10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N/A</a:t>
              </a:r>
              <a:endParaRPr lang="en-US" altLang="en-US" sz="2500"/>
            </a:p>
          </p:txBody>
        </p:sp>
        <p:sp>
          <p:nvSpPr>
            <p:cNvPr id="36992" name="Rectangle 129"/>
            <p:cNvSpPr>
              <a:spLocks noChangeArrowheads="1"/>
            </p:cNvSpPr>
            <p:nvPr/>
          </p:nvSpPr>
          <p:spPr bwMode="auto">
            <a:xfrm>
              <a:off x="5485" y="3881"/>
              <a:ext cx="17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6993" name="Rectangle 130"/>
            <p:cNvSpPr>
              <a:spLocks noChangeArrowheads="1"/>
            </p:cNvSpPr>
            <p:nvPr/>
          </p:nvSpPr>
          <p:spPr bwMode="auto">
            <a:xfrm>
              <a:off x="534" y="4381"/>
              <a:ext cx="41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Elapsed Time </a:t>
              </a:r>
              <a:endParaRPr lang="en-US" altLang="en-US" sz="2500"/>
            </a:p>
          </p:txBody>
        </p:sp>
        <p:sp>
          <p:nvSpPr>
            <p:cNvPr id="36994" name="Rectangle 131"/>
            <p:cNvSpPr>
              <a:spLocks noChangeArrowheads="1"/>
            </p:cNvSpPr>
            <p:nvPr/>
          </p:nvSpPr>
          <p:spPr bwMode="auto">
            <a:xfrm>
              <a:off x="523" y="4463"/>
              <a:ext cx="40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to Enter Order</a:t>
              </a:r>
              <a:endParaRPr lang="en-US" altLang="en-US" sz="2500"/>
            </a:p>
          </p:txBody>
        </p:sp>
        <p:sp>
          <p:nvSpPr>
            <p:cNvPr id="36995" name="Rectangle 132"/>
            <p:cNvSpPr>
              <a:spLocks noChangeArrowheads="1"/>
            </p:cNvSpPr>
            <p:nvPr/>
          </p:nvSpPr>
          <p:spPr bwMode="auto">
            <a:xfrm>
              <a:off x="1257" y="4217"/>
              <a:ext cx="33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XCC/Keyer </a:t>
              </a:r>
              <a:endParaRPr lang="en-US" altLang="en-US" sz="2500"/>
            </a:p>
          </p:txBody>
        </p:sp>
        <p:sp>
          <p:nvSpPr>
            <p:cNvPr id="36996" name="Rectangle 133"/>
            <p:cNvSpPr>
              <a:spLocks noChangeArrowheads="1"/>
            </p:cNvSpPr>
            <p:nvPr/>
          </p:nvSpPr>
          <p:spPr bwMode="auto">
            <a:xfrm>
              <a:off x="1213" y="4299"/>
              <a:ext cx="400"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enters with-in </a:t>
              </a:r>
              <a:endParaRPr lang="en-US" altLang="en-US" sz="2500"/>
            </a:p>
          </p:txBody>
        </p:sp>
        <p:sp>
          <p:nvSpPr>
            <p:cNvPr id="36997" name="Rectangle 134"/>
            <p:cNvSpPr>
              <a:spLocks noChangeArrowheads="1"/>
            </p:cNvSpPr>
            <p:nvPr/>
          </p:nvSpPr>
          <p:spPr bwMode="auto">
            <a:xfrm>
              <a:off x="1209" y="4381"/>
              <a:ext cx="40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30 minutes of </a:t>
              </a:r>
              <a:endParaRPr lang="en-US" altLang="en-US" sz="2500"/>
            </a:p>
          </p:txBody>
        </p:sp>
        <p:sp>
          <p:nvSpPr>
            <p:cNvPr id="36998" name="Rectangle 135"/>
            <p:cNvSpPr>
              <a:spLocks noChangeArrowheads="1"/>
            </p:cNvSpPr>
            <p:nvPr/>
          </p:nvSpPr>
          <p:spPr bwMode="auto">
            <a:xfrm>
              <a:off x="1353" y="4463"/>
              <a:ext cx="21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receipt </a:t>
              </a:r>
              <a:endParaRPr lang="en-US" altLang="en-US" sz="2500"/>
            </a:p>
          </p:txBody>
        </p:sp>
        <p:sp>
          <p:nvSpPr>
            <p:cNvPr id="36999" name="Rectangle 136"/>
            <p:cNvSpPr>
              <a:spLocks noChangeArrowheads="1"/>
            </p:cNvSpPr>
            <p:nvPr/>
          </p:nvSpPr>
          <p:spPr bwMode="auto">
            <a:xfrm>
              <a:off x="1256" y="4545"/>
              <a:ext cx="34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(delivery by </a:t>
              </a:r>
              <a:endParaRPr lang="en-US" altLang="en-US" sz="2500"/>
            </a:p>
          </p:txBody>
        </p:sp>
        <p:sp>
          <p:nvSpPr>
            <p:cNvPr id="37000" name="Rectangle 137"/>
            <p:cNvSpPr>
              <a:spLocks noChangeArrowheads="1"/>
            </p:cNvSpPr>
            <p:nvPr/>
          </p:nvSpPr>
          <p:spPr bwMode="auto">
            <a:xfrm>
              <a:off x="1350" y="4627"/>
              <a:ext cx="19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Sorter)</a:t>
              </a:r>
              <a:endParaRPr lang="en-US" altLang="en-US" sz="2500"/>
            </a:p>
          </p:txBody>
        </p:sp>
        <p:sp>
          <p:nvSpPr>
            <p:cNvPr id="37001" name="Rectangle 138"/>
            <p:cNvSpPr>
              <a:spLocks noChangeArrowheads="1"/>
            </p:cNvSpPr>
            <p:nvPr/>
          </p:nvSpPr>
          <p:spPr bwMode="auto">
            <a:xfrm>
              <a:off x="1874" y="4422"/>
              <a:ext cx="393"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Elapsed Time</a:t>
              </a:r>
              <a:endParaRPr lang="en-US" altLang="en-US" sz="2500"/>
            </a:p>
          </p:txBody>
        </p:sp>
        <p:sp>
          <p:nvSpPr>
            <p:cNvPr id="37002" name="Rectangle 139"/>
            <p:cNvSpPr>
              <a:spLocks noChangeArrowheads="1"/>
            </p:cNvSpPr>
            <p:nvPr/>
          </p:nvSpPr>
          <p:spPr bwMode="auto">
            <a:xfrm>
              <a:off x="2543" y="4340"/>
              <a:ext cx="415"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Stamped time </a:t>
              </a:r>
              <a:endParaRPr lang="en-US" altLang="en-US" sz="2500"/>
            </a:p>
          </p:txBody>
        </p:sp>
        <p:sp>
          <p:nvSpPr>
            <p:cNvPr id="37003" name="Rectangle 140"/>
            <p:cNvSpPr>
              <a:spLocks noChangeArrowheads="1"/>
            </p:cNvSpPr>
            <p:nvPr/>
          </p:nvSpPr>
          <p:spPr bwMode="auto">
            <a:xfrm>
              <a:off x="2533" y="4422"/>
              <a:ext cx="594"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and Computer Entry </a:t>
              </a:r>
              <a:endParaRPr lang="en-US" altLang="en-US" sz="2500"/>
            </a:p>
          </p:txBody>
        </p:sp>
        <p:sp>
          <p:nvSpPr>
            <p:cNvPr id="37004" name="Rectangle 141"/>
            <p:cNvSpPr>
              <a:spLocks noChangeArrowheads="1"/>
            </p:cNvSpPr>
            <p:nvPr/>
          </p:nvSpPr>
          <p:spPr bwMode="auto">
            <a:xfrm>
              <a:off x="2732" y="4504"/>
              <a:ext cx="142"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Time</a:t>
              </a:r>
              <a:endParaRPr lang="en-US" altLang="en-US" sz="2500"/>
            </a:p>
          </p:txBody>
        </p:sp>
        <p:sp>
          <p:nvSpPr>
            <p:cNvPr id="37005" name="Rectangle 142"/>
            <p:cNvSpPr>
              <a:spLocks noChangeArrowheads="1"/>
            </p:cNvSpPr>
            <p:nvPr/>
          </p:nvSpPr>
          <p:spPr bwMode="auto">
            <a:xfrm>
              <a:off x="3317" y="4258"/>
              <a:ext cx="311"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Whenever </a:t>
              </a:r>
              <a:endParaRPr lang="en-US" altLang="en-US" sz="2500"/>
            </a:p>
          </p:txBody>
        </p:sp>
        <p:sp>
          <p:nvSpPr>
            <p:cNvPr id="37006" name="Rectangle 143"/>
            <p:cNvSpPr>
              <a:spLocks noChangeArrowheads="1"/>
            </p:cNvSpPr>
            <p:nvPr/>
          </p:nvSpPr>
          <p:spPr bwMode="auto">
            <a:xfrm>
              <a:off x="3268" y="4340"/>
              <a:ext cx="37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performance </a:t>
              </a:r>
              <a:endParaRPr lang="en-US" altLang="en-US" sz="2500"/>
            </a:p>
          </p:txBody>
        </p:sp>
        <p:sp>
          <p:nvSpPr>
            <p:cNvPr id="37007" name="Rectangle 144"/>
            <p:cNvSpPr>
              <a:spLocks noChangeArrowheads="1"/>
            </p:cNvSpPr>
            <p:nvPr/>
          </p:nvSpPr>
          <p:spPr bwMode="auto">
            <a:xfrm>
              <a:off x="3307" y="4422"/>
              <a:ext cx="329"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level drops </a:t>
              </a:r>
              <a:endParaRPr lang="en-US" altLang="en-US" sz="2500"/>
            </a:p>
          </p:txBody>
        </p:sp>
        <p:sp>
          <p:nvSpPr>
            <p:cNvPr id="37008" name="Rectangle 145"/>
            <p:cNvSpPr>
              <a:spLocks noChangeArrowheads="1"/>
            </p:cNvSpPr>
            <p:nvPr/>
          </p:nvSpPr>
          <p:spPr bwMode="auto">
            <a:xfrm>
              <a:off x="3199" y="4504"/>
              <a:ext cx="47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below 90% on a </a:t>
              </a:r>
              <a:endParaRPr lang="en-US" altLang="en-US" sz="2500"/>
            </a:p>
          </p:txBody>
        </p:sp>
        <p:sp>
          <p:nvSpPr>
            <p:cNvPr id="37009" name="Rectangle 146"/>
            <p:cNvSpPr>
              <a:spLocks noChangeArrowheads="1"/>
            </p:cNvSpPr>
            <p:nvPr/>
          </p:nvSpPr>
          <p:spPr bwMode="auto">
            <a:xfrm>
              <a:off x="3335" y="4585"/>
              <a:ext cx="27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given day</a:t>
              </a:r>
              <a:endParaRPr lang="en-US" altLang="en-US" sz="2500"/>
            </a:p>
          </p:txBody>
        </p:sp>
        <p:sp>
          <p:nvSpPr>
            <p:cNvPr id="37010" name="Rectangle 147"/>
            <p:cNvSpPr>
              <a:spLocks noChangeArrowheads="1"/>
            </p:cNvSpPr>
            <p:nvPr/>
          </p:nvSpPr>
          <p:spPr bwMode="auto">
            <a:xfrm>
              <a:off x="3983" y="4381"/>
              <a:ext cx="35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30 Expedite </a:t>
              </a:r>
              <a:endParaRPr lang="en-US" altLang="en-US" sz="2500"/>
            </a:p>
          </p:txBody>
        </p:sp>
        <p:sp>
          <p:nvSpPr>
            <p:cNvPr id="37011" name="Rectangle 148"/>
            <p:cNvSpPr>
              <a:spLocks noChangeArrowheads="1"/>
            </p:cNvSpPr>
            <p:nvPr/>
          </p:nvSpPr>
          <p:spPr bwMode="auto">
            <a:xfrm>
              <a:off x="4087" y="4463"/>
              <a:ext cx="19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Orders</a:t>
              </a:r>
              <a:endParaRPr lang="en-US" altLang="en-US" sz="2500"/>
            </a:p>
          </p:txBody>
        </p:sp>
        <p:sp>
          <p:nvSpPr>
            <p:cNvPr id="37012" name="Rectangle 149"/>
            <p:cNvSpPr>
              <a:spLocks noChangeArrowheads="1"/>
            </p:cNvSpPr>
            <p:nvPr/>
          </p:nvSpPr>
          <p:spPr bwMode="auto">
            <a:xfrm>
              <a:off x="4602" y="4381"/>
              <a:ext cx="45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Data Collection </a:t>
              </a:r>
              <a:endParaRPr lang="en-US" altLang="en-US" sz="2500"/>
            </a:p>
          </p:txBody>
        </p:sp>
        <p:sp>
          <p:nvSpPr>
            <p:cNvPr id="37013" name="Rectangle 150"/>
            <p:cNvSpPr>
              <a:spLocks noChangeArrowheads="1"/>
            </p:cNvSpPr>
            <p:nvPr/>
          </p:nvSpPr>
          <p:spPr bwMode="auto">
            <a:xfrm>
              <a:off x="4813" y="4463"/>
              <a:ext cx="148"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Form</a:t>
              </a:r>
              <a:endParaRPr lang="en-US" altLang="en-US" sz="2500"/>
            </a:p>
          </p:txBody>
        </p:sp>
        <p:sp>
          <p:nvSpPr>
            <p:cNvPr id="37014" name="Rectangle 151"/>
            <p:cNvSpPr>
              <a:spLocks noChangeArrowheads="1"/>
            </p:cNvSpPr>
            <p:nvPr/>
          </p:nvSpPr>
          <p:spPr bwMode="auto">
            <a:xfrm>
              <a:off x="5387" y="4422"/>
              <a:ext cx="307"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0000"/>
                  </a:solidFill>
                  <a:latin typeface="Arial" panose="020B0604020202020204" pitchFamily="34" charset="0"/>
                </a:rPr>
                <a:t>Supervisor</a:t>
              </a:r>
              <a:endParaRPr lang="en-US" altLang="en-US" sz="2500"/>
            </a:p>
          </p:txBody>
        </p:sp>
        <p:sp>
          <p:nvSpPr>
            <p:cNvPr id="37015" name="Rectangle 152"/>
            <p:cNvSpPr>
              <a:spLocks noChangeArrowheads="1"/>
            </p:cNvSpPr>
            <p:nvPr/>
          </p:nvSpPr>
          <p:spPr bwMode="auto">
            <a:xfrm>
              <a:off x="475" y="1246"/>
              <a:ext cx="19" cy="34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16" name="Line 153"/>
            <p:cNvSpPr>
              <a:spLocks noChangeShapeType="1"/>
            </p:cNvSpPr>
            <p:nvPr/>
          </p:nvSpPr>
          <p:spPr bwMode="auto">
            <a:xfrm>
              <a:off x="2494" y="1344"/>
              <a:ext cx="1" cy="33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17" name="Rectangle 154"/>
            <p:cNvSpPr>
              <a:spLocks noChangeArrowheads="1"/>
            </p:cNvSpPr>
            <p:nvPr/>
          </p:nvSpPr>
          <p:spPr bwMode="auto">
            <a:xfrm>
              <a:off x="2494" y="1344"/>
              <a:ext cx="9" cy="33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18" name="Line 155"/>
            <p:cNvSpPr>
              <a:spLocks noChangeShapeType="1"/>
            </p:cNvSpPr>
            <p:nvPr/>
          </p:nvSpPr>
          <p:spPr bwMode="auto">
            <a:xfrm>
              <a:off x="3166" y="1344"/>
              <a:ext cx="1" cy="33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19" name="Rectangle 156"/>
            <p:cNvSpPr>
              <a:spLocks noChangeArrowheads="1"/>
            </p:cNvSpPr>
            <p:nvPr/>
          </p:nvSpPr>
          <p:spPr bwMode="auto">
            <a:xfrm>
              <a:off x="3166" y="1344"/>
              <a:ext cx="9" cy="33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20" name="Line 157"/>
            <p:cNvSpPr>
              <a:spLocks noChangeShapeType="1"/>
            </p:cNvSpPr>
            <p:nvPr/>
          </p:nvSpPr>
          <p:spPr bwMode="auto">
            <a:xfrm>
              <a:off x="5942" y="1344"/>
              <a:ext cx="1" cy="33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21" name="Rectangle 158"/>
            <p:cNvSpPr>
              <a:spLocks noChangeArrowheads="1"/>
            </p:cNvSpPr>
            <p:nvPr/>
          </p:nvSpPr>
          <p:spPr bwMode="auto">
            <a:xfrm>
              <a:off x="5942" y="1344"/>
              <a:ext cx="9" cy="33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22" name="Line 159"/>
            <p:cNvSpPr>
              <a:spLocks noChangeShapeType="1"/>
            </p:cNvSpPr>
            <p:nvPr/>
          </p:nvSpPr>
          <p:spPr bwMode="auto">
            <a:xfrm>
              <a:off x="1151" y="1423"/>
              <a:ext cx="1" cy="328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23" name="Rectangle 160"/>
            <p:cNvSpPr>
              <a:spLocks noChangeArrowheads="1"/>
            </p:cNvSpPr>
            <p:nvPr/>
          </p:nvSpPr>
          <p:spPr bwMode="auto">
            <a:xfrm>
              <a:off x="1151" y="1423"/>
              <a:ext cx="10" cy="32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24" name="Line 161"/>
            <p:cNvSpPr>
              <a:spLocks noChangeShapeType="1"/>
            </p:cNvSpPr>
            <p:nvPr/>
          </p:nvSpPr>
          <p:spPr bwMode="auto">
            <a:xfrm>
              <a:off x="1823" y="1423"/>
              <a:ext cx="1" cy="328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25" name="Rectangle 162"/>
            <p:cNvSpPr>
              <a:spLocks noChangeArrowheads="1"/>
            </p:cNvSpPr>
            <p:nvPr/>
          </p:nvSpPr>
          <p:spPr bwMode="auto">
            <a:xfrm>
              <a:off x="1823" y="1423"/>
              <a:ext cx="9" cy="32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26" name="Line 163"/>
            <p:cNvSpPr>
              <a:spLocks noChangeShapeType="1"/>
            </p:cNvSpPr>
            <p:nvPr/>
          </p:nvSpPr>
          <p:spPr bwMode="auto">
            <a:xfrm>
              <a:off x="3890" y="1423"/>
              <a:ext cx="1" cy="328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27" name="Rectangle 164"/>
            <p:cNvSpPr>
              <a:spLocks noChangeArrowheads="1"/>
            </p:cNvSpPr>
            <p:nvPr/>
          </p:nvSpPr>
          <p:spPr bwMode="auto">
            <a:xfrm>
              <a:off x="3890" y="1423"/>
              <a:ext cx="10" cy="32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28" name="Line 165"/>
            <p:cNvSpPr>
              <a:spLocks noChangeShapeType="1"/>
            </p:cNvSpPr>
            <p:nvPr/>
          </p:nvSpPr>
          <p:spPr bwMode="auto">
            <a:xfrm>
              <a:off x="4561" y="1423"/>
              <a:ext cx="1" cy="328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29" name="Rectangle 166"/>
            <p:cNvSpPr>
              <a:spLocks noChangeArrowheads="1"/>
            </p:cNvSpPr>
            <p:nvPr/>
          </p:nvSpPr>
          <p:spPr bwMode="auto">
            <a:xfrm>
              <a:off x="4561" y="1423"/>
              <a:ext cx="10" cy="32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30" name="Line 167"/>
            <p:cNvSpPr>
              <a:spLocks noChangeShapeType="1"/>
            </p:cNvSpPr>
            <p:nvPr/>
          </p:nvSpPr>
          <p:spPr bwMode="auto">
            <a:xfrm>
              <a:off x="5270" y="1423"/>
              <a:ext cx="1" cy="328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31" name="Rectangle 168"/>
            <p:cNvSpPr>
              <a:spLocks noChangeArrowheads="1"/>
            </p:cNvSpPr>
            <p:nvPr/>
          </p:nvSpPr>
          <p:spPr bwMode="auto">
            <a:xfrm>
              <a:off x="5270" y="1423"/>
              <a:ext cx="9" cy="32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32" name="Rectangle 169"/>
            <p:cNvSpPr>
              <a:spLocks noChangeArrowheads="1"/>
            </p:cNvSpPr>
            <p:nvPr/>
          </p:nvSpPr>
          <p:spPr bwMode="auto">
            <a:xfrm>
              <a:off x="494" y="1246"/>
              <a:ext cx="545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33" name="Rectangle 170"/>
            <p:cNvSpPr>
              <a:spLocks noChangeArrowheads="1"/>
            </p:cNvSpPr>
            <p:nvPr/>
          </p:nvSpPr>
          <p:spPr bwMode="auto">
            <a:xfrm>
              <a:off x="494" y="1331"/>
              <a:ext cx="5457"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34" name="Line 171"/>
            <p:cNvSpPr>
              <a:spLocks noChangeShapeType="1"/>
            </p:cNvSpPr>
            <p:nvPr/>
          </p:nvSpPr>
          <p:spPr bwMode="auto">
            <a:xfrm>
              <a:off x="494" y="1416"/>
              <a:ext cx="5457"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35" name="Rectangle 172"/>
            <p:cNvSpPr>
              <a:spLocks noChangeArrowheads="1"/>
            </p:cNvSpPr>
            <p:nvPr/>
          </p:nvSpPr>
          <p:spPr bwMode="auto">
            <a:xfrm>
              <a:off x="494" y="1416"/>
              <a:ext cx="545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36" name="Line 173"/>
            <p:cNvSpPr>
              <a:spLocks noChangeShapeType="1"/>
            </p:cNvSpPr>
            <p:nvPr/>
          </p:nvSpPr>
          <p:spPr bwMode="auto">
            <a:xfrm>
              <a:off x="494" y="1705"/>
              <a:ext cx="5457"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37" name="Rectangle 174"/>
            <p:cNvSpPr>
              <a:spLocks noChangeArrowheads="1"/>
            </p:cNvSpPr>
            <p:nvPr/>
          </p:nvSpPr>
          <p:spPr bwMode="auto">
            <a:xfrm>
              <a:off x="494" y="1705"/>
              <a:ext cx="5457"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38" name="Line 175"/>
            <p:cNvSpPr>
              <a:spLocks noChangeShapeType="1"/>
            </p:cNvSpPr>
            <p:nvPr/>
          </p:nvSpPr>
          <p:spPr bwMode="auto">
            <a:xfrm>
              <a:off x="494" y="2114"/>
              <a:ext cx="5457"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39" name="Rectangle 176"/>
            <p:cNvSpPr>
              <a:spLocks noChangeArrowheads="1"/>
            </p:cNvSpPr>
            <p:nvPr/>
          </p:nvSpPr>
          <p:spPr bwMode="auto">
            <a:xfrm>
              <a:off x="494" y="2114"/>
              <a:ext cx="5457"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40" name="Line 177"/>
            <p:cNvSpPr>
              <a:spLocks noChangeShapeType="1"/>
            </p:cNvSpPr>
            <p:nvPr/>
          </p:nvSpPr>
          <p:spPr bwMode="auto">
            <a:xfrm>
              <a:off x="494" y="2524"/>
              <a:ext cx="5457"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41" name="Rectangle 178"/>
            <p:cNvSpPr>
              <a:spLocks noChangeArrowheads="1"/>
            </p:cNvSpPr>
            <p:nvPr/>
          </p:nvSpPr>
          <p:spPr bwMode="auto">
            <a:xfrm>
              <a:off x="494" y="2524"/>
              <a:ext cx="5457"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42" name="Line 179"/>
            <p:cNvSpPr>
              <a:spLocks noChangeShapeType="1"/>
            </p:cNvSpPr>
            <p:nvPr/>
          </p:nvSpPr>
          <p:spPr bwMode="auto">
            <a:xfrm>
              <a:off x="494" y="2851"/>
              <a:ext cx="545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43" name="Rectangle 180"/>
            <p:cNvSpPr>
              <a:spLocks noChangeArrowheads="1"/>
            </p:cNvSpPr>
            <p:nvPr/>
          </p:nvSpPr>
          <p:spPr bwMode="auto">
            <a:xfrm>
              <a:off x="494" y="2851"/>
              <a:ext cx="5457"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44" name="Line 181"/>
            <p:cNvSpPr>
              <a:spLocks noChangeShapeType="1"/>
            </p:cNvSpPr>
            <p:nvPr/>
          </p:nvSpPr>
          <p:spPr bwMode="auto">
            <a:xfrm>
              <a:off x="494" y="3616"/>
              <a:ext cx="5457" cy="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45" name="Rectangle 182"/>
            <p:cNvSpPr>
              <a:spLocks noChangeArrowheads="1"/>
            </p:cNvSpPr>
            <p:nvPr/>
          </p:nvSpPr>
          <p:spPr bwMode="auto">
            <a:xfrm>
              <a:off x="494" y="3616"/>
              <a:ext cx="545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46" name="Line 183"/>
            <p:cNvSpPr>
              <a:spLocks noChangeShapeType="1"/>
            </p:cNvSpPr>
            <p:nvPr/>
          </p:nvSpPr>
          <p:spPr bwMode="auto">
            <a:xfrm>
              <a:off x="494" y="4209"/>
              <a:ext cx="5457"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47" name="Rectangle 184"/>
            <p:cNvSpPr>
              <a:spLocks noChangeArrowheads="1"/>
            </p:cNvSpPr>
            <p:nvPr/>
          </p:nvSpPr>
          <p:spPr bwMode="auto">
            <a:xfrm>
              <a:off x="494" y="4209"/>
              <a:ext cx="5457"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sp>
          <p:nvSpPr>
            <p:cNvPr id="37048" name="Line 185"/>
            <p:cNvSpPr>
              <a:spLocks noChangeShapeType="1"/>
            </p:cNvSpPr>
            <p:nvPr/>
          </p:nvSpPr>
          <p:spPr bwMode="auto">
            <a:xfrm>
              <a:off x="494" y="4700"/>
              <a:ext cx="5457"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049" name="Rectangle 186"/>
            <p:cNvSpPr>
              <a:spLocks noChangeArrowheads="1"/>
            </p:cNvSpPr>
            <p:nvPr/>
          </p:nvSpPr>
          <p:spPr bwMode="auto">
            <a:xfrm>
              <a:off x="494" y="4700"/>
              <a:ext cx="5457"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5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500"/>
            </a:p>
          </p:txBody>
        </p:sp>
      </p:grpSp>
      <p:sp>
        <p:nvSpPr>
          <p:cNvPr id="368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6E2E5C23-E2DB-4AE7-80BE-76E9BC135CCD}" type="slidenum">
              <a:rPr lang="en-US" altLang="en-US" sz="1200" smtClean="0"/>
              <a:pPr/>
              <a:t>29</a:t>
            </a:fld>
            <a:endParaRPr lang="en-US" altLang="en-US"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66344" y="1664208"/>
            <a:ext cx="36957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defRPr sz="2400">
                <a:solidFill>
                  <a:schemeClr val="tx1"/>
                </a:solidFill>
                <a:latin typeface="Times New Roman" panose="02020603050405020304" pitchFamily="18" charset="0"/>
              </a:defRPr>
            </a:lvl1pPr>
            <a:lvl2pPr marL="455613">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SzPct val="75000"/>
              <a:buFont typeface="Webdings" panose="05030102010509060703" pitchFamily="18" charset="2"/>
              <a:buNone/>
              <a:defRPr/>
            </a:pPr>
            <a:r>
              <a:rPr lang="en-US" altLang="en-US" sz="6600" b="1" dirty="0">
                <a:latin typeface="Arial" panose="020B0604020202020204" pitchFamily="34" charset="0"/>
              </a:rPr>
              <a:t>D</a:t>
            </a:r>
            <a:r>
              <a:rPr lang="en-US" altLang="en-US" sz="6600" i="1" dirty="0"/>
              <a:t>efine</a:t>
            </a:r>
            <a:endParaRPr lang="en-US" altLang="en-US" sz="6600" b="1" dirty="0">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M</a:t>
            </a:r>
            <a:r>
              <a:rPr lang="en-US" altLang="en-US" sz="6600" i="1" dirty="0">
                <a:solidFill>
                  <a:schemeClr val="accent4">
                    <a:lumMod val="50000"/>
                    <a:lumOff val="50000"/>
                  </a:schemeClr>
                </a:solidFill>
              </a:rPr>
              <a:t>easure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A</a:t>
            </a:r>
            <a:r>
              <a:rPr lang="en-US" altLang="en-US" sz="6600" i="1" dirty="0">
                <a:solidFill>
                  <a:schemeClr val="accent4">
                    <a:lumMod val="50000"/>
                    <a:lumOff val="50000"/>
                  </a:schemeClr>
                </a:solidFill>
              </a:rPr>
              <a:t>nalyze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I</a:t>
            </a:r>
            <a:r>
              <a:rPr lang="en-US" altLang="en-US" sz="6600" i="1" dirty="0">
                <a:solidFill>
                  <a:schemeClr val="accent4">
                    <a:lumMod val="50000"/>
                    <a:lumOff val="50000"/>
                  </a:schemeClr>
                </a:solidFill>
              </a:rPr>
              <a:t>mprove</a:t>
            </a:r>
            <a:endParaRPr lang="en-US" altLang="en-US" sz="6600" dirty="0">
              <a:solidFill>
                <a:schemeClr val="accent4">
                  <a:lumMod val="50000"/>
                  <a:lumOff val="50000"/>
                </a:schemeClr>
              </a:solidFill>
              <a:latin typeface="Arial" panose="020B0604020202020204" pitchFamily="34" charset="0"/>
            </a:endParaRPr>
          </a:p>
          <a:p>
            <a:pPr>
              <a:buSzPct val="60000"/>
              <a:buFont typeface="Wingdings" panose="05000000000000000000" pitchFamily="2" charset="2"/>
              <a:buNone/>
              <a:defRPr/>
            </a:pPr>
            <a:r>
              <a:rPr lang="en-US" altLang="en-US" sz="6600" b="1" dirty="0">
                <a:solidFill>
                  <a:schemeClr val="accent4">
                    <a:lumMod val="50000"/>
                    <a:lumOff val="50000"/>
                  </a:schemeClr>
                </a:solidFill>
                <a:latin typeface="Arial" panose="020B0604020202020204" pitchFamily="34" charset="0"/>
              </a:rPr>
              <a:t>C</a:t>
            </a:r>
            <a:r>
              <a:rPr lang="en-US" altLang="en-US" sz="6600" i="1" dirty="0">
                <a:solidFill>
                  <a:schemeClr val="accent4">
                    <a:lumMod val="50000"/>
                    <a:lumOff val="50000"/>
                  </a:schemeClr>
                </a:solidFill>
              </a:rPr>
              <a:t>ontrol</a:t>
            </a:r>
            <a:endParaRPr lang="en-US" altLang="en-US" sz="6600" dirty="0">
              <a:solidFill>
                <a:schemeClr val="accent4">
                  <a:lumMod val="50000"/>
                  <a:lumOff val="50000"/>
                </a:schemeClr>
              </a:solidFill>
            </a:endParaRPr>
          </a:p>
        </p:txBody>
      </p:sp>
      <p:sp>
        <p:nvSpPr>
          <p:cNvPr id="921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B5963B53-59A1-4941-84D5-B0B7A1419DFF}" type="slidenum">
              <a:rPr lang="en-US" altLang="en-US" sz="1200" smtClean="0"/>
              <a:pPr/>
              <a:t>3</a:t>
            </a:fld>
            <a:endParaRPr lang="en-US" altLang="en-US" sz="1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z="4000"/>
              <a:t>Communication Plan</a:t>
            </a:r>
          </a:p>
        </p:txBody>
      </p:sp>
      <p:graphicFrame>
        <p:nvGraphicFramePr>
          <p:cNvPr id="37891" name="Object 3"/>
          <p:cNvGraphicFramePr>
            <a:graphicFrameLocks noGrp="1" noChangeAspect="1"/>
          </p:cNvGraphicFramePr>
          <p:nvPr>
            <p:ph idx="1"/>
          </p:nvPr>
        </p:nvGraphicFramePr>
        <p:xfrm>
          <a:off x="95250" y="1974850"/>
          <a:ext cx="9820275" cy="4487863"/>
        </p:xfrm>
        <a:graphic>
          <a:graphicData uri="http://schemas.openxmlformats.org/presentationml/2006/ole">
            <mc:AlternateContent xmlns:mc="http://schemas.openxmlformats.org/markup-compatibility/2006">
              <mc:Choice xmlns:v="urn:schemas-microsoft-com:vml" Requires="v">
                <p:oleObj spid="_x0000_s37903" name="Worksheet" r:id="rId3" imgW="11864234" imgH="5417891" progId="Excel.Sheet.8">
                  <p:embed/>
                </p:oleObj>
              </mc:Choice>
              <mc:Fallback>
                <p:oleObj name="Worksheet" r:id="rId3" imgW="11864234" imgH="5417891"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1974850"/>
                        <a:ext cx="9820275" cy="448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789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2693AAB0-C8A3-4744-8A89-C9FB5D452BA8}" type="slidenum">
              <a:rPr lang="en-US" altLang="en-US" sz="1200" smtClean="0"/>
              <a:pPr/>
              <a:t>30</a:t>
            </a:fld>
            <a:endParaRPr lang="en-US" altLang="en-US" sz="1200"/>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body" idx="1"/>
          </p:nvPr>
        </p:nvSpPr>
        <p:spPr>
          <a:xfrm>
            <a:off x="349250" y="877888"/>
            <a:ext cx="9358313" cy="609600"/>
          </a:xfrm>
        </p:spPr>
        <p:txBody>
          <a:bodyPr lIns="0" tIns="0" rIns="0" bIns="0" anchor="ctr"/>
          <a:lstStyle/>
          <a:p>
            <a:pPr marL="0" indent="0" algn="ctr" defTabSz="471488">
              <a:spcBef>
                <a:spcPct val="0"/>
              </a:spcBef>
              <a:buClr>
                <a:srgbClr val="FFFFFF"/>
              </a:buClr>
              <a:buSzPct val="90000"/>
              <a:buFont typeface="Monotype Sorts" pitchFamily="2" charset="2"/>
              <a:buNone/>
              <a:defRPr/>
            </a:pPr>
            <a:r>
              <a:rPr lang="en-US" altLang="en-US" sz="3600" dirty="0">
                <a:latin typeface="+mj-lt"/>
              </a:rPr>
              <a:t>Project Charter</a:t>
            </a:r>
          </a:p>
        </p:txBody>
      </p:sp>
      <p:sp>
        <p:nvSpPr>
          <p:cNvPr id="5" name="Rectangle 2"/>
          <p:cNvSpPr txBox="1">
            <a:spLocks noChangeArrowheads="1"/>
          </p:cNvSpPr>
          <p:nvPr/>
        </p:nvSpPr>
        <p:spPr bwMode="auto">
          <a:xfrm>
            <a:off x="228600" y="2693988"/>
            <a:ext cx="93583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7338"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5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471488">
              <a:spcBef>
                <a:spcPct val="0"/>
              </a:spcBef>
              <a:buClr>
                <a:srgbClr val="FFFFFF"/>
              </a:buClr>
              <a:buSzPct val="90000"/>
              <a:buFont typeface="Monotype Sorts" pitchFamily="2" charset="2"/>
              <a:buNone/>
              <a:defRPr/>
            </a:pPr>
            <a:r>
              <a:rPr lang="en-US" altLang="en-US" sz="3600" i="1" dirty="0">
                <a:latin typeface="+mj-lt"/>
              </a:rPr>
              <a:t>Insert completed project charter template of your choice</a:t>
            </a:r>
          </a:p>
        </p:txBody>
      </p:sp>
      <p:sp>
        <p:nvSpPr>
          <p:cNvPr id="112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F613F420-63CE-49B0-B228-E85BCCC35BDF}" type="slidenum">
              <a:rPr lang="en-US" altLang="en-US" sz="1200" smtClean="0"/>
              <a:pPr/>
              <a:t>4</a:t>
            </a:fld>
            <a:endParaRPr lang="en-US" altLang="en-US" sz="1200"/>
          </a:p>
        </p:txBody>
      </p:sp>
      <p:sp>
        <p:nvSpPr>
          <p:cNvPr id="2" name="TextBox 1"/>
          <p:cNvSpPr txBox="1"/>
          <p:nvPr/>
        </p:nvSpPr>
        <p:spPr>
          <a:xfrm>
            <a:off x="107004" y="7132030"/>
            <a:ext cx="1799618" cy="486383"/>
          </a:xfrm>
          <a:prstGeom prst="chevron">
            <a:avLst/>
          </a:prstGeom>
          <a:solidFill>
            <a:srgbClr val="FFFFFF"/>
          </a:solidFill>
          <a:ln w="38100">
            <a:solidFill>
              <a:srgbClr val="800000"/>
            </a:solidFill>
          </a:ln>
        </p:spPr>
        <p:txBody>
          <a:bodyPr wrap="square" rtlCol="0">
            <a:spAutoFit/>
          </a:bodyPr>
          <a:lstStyle/>
          <a:p>
            <a:r>
              <a:rPr lang="en-US" dirty="0"/>
              <a:t>DEFINE</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body" idx="1"/>
          </p:nvPr>
        </p:nvSpPr>
        <p:spPr>
          <a:xfrm>
            <a:off x="349250" y="877888"/>
            <a:ext cx="9358313" cy="609600"/>
          </a:xfrm>
        </p:spPr>
        <p:txBody>
          <a:bodyPr lIns="0" tIns="0" rIns="0" bIns="0" anchor="ctr"/>
          <a:lstStyle/>
          <a:p>
            <a:pPr marL="0" indent="0" algn="ctr" defTabSz="471488">
              <a:spcBef>
                <a:spcPct val="0"/>
              </a:spcBef>
              <a:buClr>
                <a:srgbClr val="FFFFFF"/>
              </a:buClr>
              <a:buSzPct val="90000"/>
              <a:buFont typeface="Monotype Sorts" pitchFamily="2" charset="2"/>
              <a:buNone/>
              <a:defRPr/>
            </a:pPr>
            <a:r>
              <a:rPr lang="en-US" altLang="en-US" sz="3600" dirty="0">
                <a:latin typeface="+mj-lt"/>
              </a:rPr>
              <a:t>Project Problem and Scope</a:t>
            </a:r>
          </a:p>
        </p:txBody>
      </p:sp>
      <p:sp>
        <p:nvSpPr>
          <p:cNvPr id="276483" name="Text Box 3"/>
          <p:cNvSpPr txBox="1">
            <a:spLocks noChangeArrowheads="1"/>
          </p:cNvSpPr>
          <p:nvPr/>
        </p:nvSpPr>
        <p:spPr bwMode="auto">
          <a:xfrm>
            <a:off x="457200" y="1827213"/>
            <a:ext cx="9313863"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defRPr sz="2400">
                <a:solidFill>
                  <a:schemeClr val="tx1"/>
                </a:solidFill>
                <a:latin typeface="Times New Roman" panose="02020603050405020304" pitchFamily="18" charset="0"/>
              </a:defRPr>
            </a:lvl1pPr>
            <a:lvl2pPr marL="455613">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en-US" sz="2500" b="1" dirty="0">
                <a:latin typeface="+mj-lt"/>
              </a:rPr>
              <a:t>Problem Statement/Scope: </a:t>
            </a:r>
          </a:p>
          <a:p>
            <a:pPr>
              <a:defRPr/>
            </a:pPr>
            <a:r>
              <a:rPr lang="en-US" altLang="en-US" sz="2500" i="1" dirty="0">
                <a:latin typeface="+mj-lt"/>
              </a:rPr>
              <a:t>EXAMPLE: </a:t>
            </a:r>
            <a:r>
              <a:rPr lang="en-US" altLang="en-US" sz="2500" dirty="0">
                <a:latin typeface="+mj-lt"/>
              </a:rPr>
              <a:t>Lower than expected billability, also described as Excessive Bench Capacity, results in chargeability variances and  negatively impacts services margins by approximately $100,000,000 per year.</a:t>
            </a:r>
          </a:p>
          <a:p>
            <a:pPr>
              <a:defRPr/>
            </a:pPr>
            <a:endParaRPr lang="en-US" altLang="en-US" sz="1400" i="1" dirty="0">
              <a:latin typeface="+mj-lt"/>
            </a:endParaRPr>
          </a:p>
        </p:txBody>
      </p:sp>
      <p:sp>
        <p:nvSpPr>
          <p:cNvPr id="1229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0B2CA0C5-0840-46D2-A640-DF5E0DF8AFFA}" type="slidenum">
              <a:rPr lang="en-US" altLang="en-US" sz="1200" smtClean="0"/>
              <a:pPr/>
              <a:t>5</a:t>
            </a:fld>
            <a:endParaRPr lang="en-US" altLang="en-US" sz="1200"/>
          </a:p>
        </p:txBody>
      </p:sp>
      <p:sp>
        <p:nvSpPr>
          <p:cNvPr id="5" name="TextBox 4"/>
          <p:cNvSpPr txBox="1"/>
          <p:nvPr/>
        </p:nvSpPr>
        <p:spPr>
          <a:xfrm>
            <a:off x="107004" y="7132030"/>
            <a:ext cx="1799618" cy="486383"/>
          </a:xfrm>
          <a:prstGeom prst="chevron">
            <a:avLst/>
          </a:prstGeom>
          <a:solidFill>
            <a:srgbClr val="FFFFFF"/>
          </a:solidFill>
          <a:ln w="38100">
            <a:solidFill>
              <a:srgbClr val="800000"/>
            </a:solidFill>
          </a:ln>
        </p:spPr>
        <p:txBody>
          <a:bodyPr wrap="square" rtlCol="0">
            <a:spAutoFit/>
          </a:bodyPr>
          <a:lstStyle/>
          <a:p>
            <a:r>
              <a:rPr lang="en-US" dirty="0"/>
              <a:t>DEFINE</a:t>
            </a:r>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1" name="Text Box 3"/>
          <p:cNvSpPr txBox="1">
            <a:spLocks noChangeArrowheads="1"/>
          </p:cNvSpPr>
          <p:nvPr/>
        </p:nvSpPr>
        <p:spPr bwMode="auto">
          <a:xfrm>
            <a:off x="444500" y="1720850"/>
            <a:ext cx="9296400" cy="398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tabLst>
                <a:tab pos="741363" algn="l"/>
                <a:tab pos="4229100" algn="l"/>
              </a:tabLst>
              <a:defRPr sz="2400">
                <a:solidFill>
                  <a:schemeClr val="tx1"/>
                </a:solidFill>
                <a:latin typeface="Times New Roman" panose="02020603050405020304" pitchFamily="18" charset="0"/>
              </a:defRPr>
            </a:lvl1pPr>
            <a:lvl2pPr marL="455613">
              <a:tabLst>
                <a:tab pos="741363" algn="l"/>
                <a:tab pos="4229100" algn="l"/>
              </a:tabLst>
              <a:defRPr sz="2400">
                <a:solidFill>
                  <a:schemeClr val="tx1"/>
                </a:solidFill>
                <a:latin typeface="Times New Roman" panose="02020603050405020304" pitchFamily="18" charset="0"/>
              </a:defRPr>
            </a:lvl2pPr>
            <a:lvl3pPr>
              <a:tabLst>
                <a:tab pos="741363" algn="l"/>
                <a:tab pos="4229100" algn="l"/>
              </a:tabLst>
              <a:defRPr sz="2400">
                <a:solidFill>
                  <a:schemeClr val="tx1"/>
                </a:solidFill>
                <a:latin typeface="Times New Roman" panose="02020603050405020304" pitchFamily="18" charset="0"/>
              </a:defRPr>
            </a:lvl3pPr>
            <a:lvl4pPr>
              <a:tabLst>
                <a:tab pos="741363" algn="l"/>
                <a:tab pos="4229100" algn="l"/>
              </a:tabLst>
              <a:defRPr sz="2400">
                <a:solidFill>
                  <a:schemeClr val="tx1"/>
                </a:solidFill>
                <a:latin typeface="Times New Roman" panose="02020603050405020304" pitchFamily="18" charset="0"/>
              </a:defRPr>
            </a:lvl4pPr>
            <a:lvl5pPr>
              <a:tabLst>
                <a:tab pos="741363" algn="l"/>
                <a:tab pos="42291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9pPr>
          </a:lstStyle>
          <a:p>
            <a:pPr>
              <a:defRPr/>
            </a:pPr>
            <a:r>
              <a:rPr lang="en-US" altLang="en-US" sz="2500" b="1" dirty="0">
                <a:latin typeface="+mj-lt"/>
              </a:rPr>
              <a:t>Relevant Metrics: </a:t>
            </a:r>
            <a:r>
              <a:rPr lang="en-US" altLang="en-US" sz="2500" i="1" dirty="0">
                <a:latin typeface="+mj-lt"/>
              </a:rPr>
              <a:t>(Usually these are associated with quality- effectiveness, efficiency, time or cost.) </a:t>
            </a:r>
          </a:p>
          <a:p>
            <a:pPr>
              <a:defRPr/>
            </a:pPr>
            <a:r>
              <a:rPr lang="en-US" altLang="en-US" sz="1400" dirty="0">
                <a:latin typeface="+mj-lt"/>
              </a:rPr>
              <a:t>	</a:t>
            </a:r>
            <a:r>
              <a:rPr lang="en-US" altLang="en-US" sz="1400" b="1" dirty="0">
                <a:latin typeface="+mj-lt"/>
              </a:rPr>
              <a:t>	</a:t>
            </a:r>
          </a:p>
          <a:p>
            <a:pPr>
              <a:defRPr/>
            </a:pPr>
            <a:endParaRPr lang="en-US" altLang="en-US" sz="2500" b="1" dirty="0">
              <a:latin typeface="+mj-lt"/>
            </a:endParaRPr>
          </a:p>
          <a:p>
            <a:pPr>
              <a:defRPr/>
            </a:pPr>
            <a:r>
              <a:rPr lang="en-US" altLang="en-US" sz="2500" b="1" dirty="0">
                <a:latin typeface="+mj-lt"/>
              </a:rPr>
              <a:t>Improvement Targets:</a:t>
            </a:r>
          </a:p>
          <a:p>
            <a:pPr>
              <a:defRPr/>
            </a:pPr>
            <a:r>
              <a:rPr lang="en-US" altLang="en-US" sz="2500" b="1" dirty="0">
                <a:latin typeface="+mj-lt"/>
              </a:rPr>
              <a:t>	</a:t>
            </a:r>
            <a:r>
              <a:rPr lang="en-US" altLang="en-US" sz="2500" dirty="0">
                <a:latin typeface="+mj-lt"/>
              </a:rPr>
              <a:t>EXAMPLE: 50% reduction in cycle time</a:t>
            </a:r>
          </a:p>
          <a:p>
            <a:pPr>
              <a:defRPr/>
            </a:pPr>
            <a:r>
              <a:rPr lang="en-US" altLang="en-US" sz="2500" dirty="0">
                <a:latin typeface="+mj-lt"/>
              </a:rPr>
              <a:t>	Increase System Availability from 88% to 98%</a:t>
            </a:r>
          </a:p>
          <a:p>
            <a:pPr>
              <a:defRPr/>
            </a:pPr>
            <a:endParaRPr lang="en-US" altLang="en-US" sz="1400" dirty="0">
              <a:latin typeface="+mj-lt"/>
            </a:endParaRPr>
          </a:p>
          <a:p>
            <a:pPr>
              <a:defRPr/>
            </a:pPr>
            <a:endParaRPr lang="en-US" altLang="en-US" sz="2500" b="1" dirty="0">
              <a:latin typeface="+mj-lt"/>
            </a:endParaRPr>
          </a:p>
          <a:p>
            <a:pPr>
              <a:defRPr/>
            </a:pPr>
            <a:r>
              <a:rPr lang="en-US" altLang="en-US" sz="2500" b="1" dirty="0">
                <a:latin typeface="+mj-lt"/>
              </a:rPr>
              <a:t>Operational/Strategic Impact:</a:t>
            </a:r>
            <a:endParaRPr lang="en-US" altLang="en-US" sz="2500" dirty="0">
              <a:latin typeface="+mj-lt"/>
            </a:endParaRPr>
          </a:p>
          <a:p>
            <a:pPr>
              <a:defRPr/>
            </a:pPr>
            <a:r>
              <a:rPr lang="en-US" altLang="en-US" sz="2500" dirty="0">
                <a:latin typeface="+mj-lt"/>
              </a:rPr>
              <a:t>	EXAMPLE: $60,000 improvement to bottom line</a:t>
            </a:r>
            <a:endParaRPr lang="en-US" altLang="en-US" sz="1400" dirty="0">
              <a:latin typeface="+mj-lt"/>
            </a:endParaRPr>
          </a:p>
        </p:txBody>
      </p:sp>
      <p:sp>
        <p:nvSpPr>
          <p:cNvPr id="278536" name="Rectangle 8"/>
          <p:cNvSpPr>
            <a:spLocks noChangeArrowheads="1"/>
          </p:cNvSpPr>
          <p:nvPr/>
        </p:nvSpPr>
        <p:spPr bwMode="auto">
          <a:xfrm>
            <a:off x="444500" y="838200"/>
            <a:ext cx="91709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defTabSz="471488">
              <a:spcBef>
                <a:spcPct val="20000"/>
              </a:spcBef>
              <a:buChar char="•"/>
              <a:defRPr sz="3200">
                <a:solidFill>
                  <a:schemeClr val="tx1"/>
                </a:solidFill>
                <a:latin typeface="Arial Unicode MS" panose="020B0604020202020204" pitchFamily="34" charset="-128"/>
              </a:defRPr>
            </a:lvl1pPr>
            <a:lvl2pPr marL="742950" indent="-287338" defTabSz="471488">
              <a:spcBef>
                <a:spcPct val="20000"/>
              </a:spcBef>
              <a:buChar char="–"/>
              <a:defRPr sz="2800">
                <a:solidFill>
                  <a:schemeClr val="tx1"/>
                </a:solidFill>
                <a:latin typeface="Arial Unicode MS" panose="020B0604020202020204" pitchFamily="34" charset="-128"/>
              </a:defRPr>
            </a:lvl2pPr>
            <a:lvl3pPr marL="1143000" indent="-228600" defTabSz="471488">
              <a:spcBef>
                <a:spcPct val="20000"/>
              </a:spcBef>
              <a:buChar char="•"/>
              <a:defRPr sz="2500">
                <a:solidFill>
                  <a:schemeClr val="tx1"/>
                </a:solidFill>
                <a:latin typeface="Arial Unicode MS" panose="020B0604020202020204" pitchFamily="34" charset="-128"/>
              </a:defRPr>
            </a:lvl3pPr>
            <a:lvl4pPr marL="1600200" indent="-228600" defTabSz="471488">
              <a:spcBef>
                <a:spcPct val="20000"/>
              </a:spcBef>
              <a:buChar char="–"/>
              <a:defRPr sz="2000">
                <a:solidFill>
                  <a:schemeClr val="tx1"/>
                </a:solidFill>
                <a:latin typeface="Arial Unicode MS" panose="020B0604020202020204" pitchFamily="34" charset="-128"/>
              </a:defRPr>
            </a:lvl4pPr>
            <a:lvl5pPr marL="2057400" indent="-228600" defTabSz="471488">
              <a:spcBef>
                <a:spcPct val="20000"/>
              </a:spcBef>
              <a:buChar char="»"/>
              <a:defRPr sz="2000">
                <a:solidFill>
                  <a:schemeClr val="tx1"/>
                </a:solidFill>
                <a:latin typeface="Arial Unicode MS" panose="020B0604020202020204" pitchFamily="34" charset="-128"/>
              </a:defRPr>
            </a:lvl5pPr>
            <a:lvl6pPr marL="25146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a:spcBef>
                <a:spcPct val="0"/>
              </a:spcBef>
              <a:buClr>
                <a:srgbClr val="FFFFFF"/>
              </a:buClr>
              <a:buSzPct val="90000"/>
              <a:buFont typeface="Monotype Sorts" pitchFamily="2" charset="2"/>
              <a:buNone/>
              <a:defRPr/>
            </a:pPr>
            <a:r>
              <a:rPr lang="en-US" altLang="en-US" sz="3600" dirty="0">
                <a:latin typeface="+mj-lt"/>
              </a:rPr>
              <a:t>Business Case</a:t>
            </a:r>
            <a:endParaRPr lang="en-US" altLang="en-US" sz="2800" dirty="0">
              <a:latin typeface="+mj-lt"/>
            </a:endParaRPr>
          </a:p>
        </p:txBody>
      </p:sp>
      <p:sp>
        <p:nvSpPr>
          <p:cNvPr id="1331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429127B0-D81D-4ED5-933D-9D34D6B84C1C}" type="slidenum">
              <a:rPr lang="en-US" altLang="en-US" sz="1200" smtClean="0"/>
              <a:pPr/>
              <a:t>6</a:t>
            </a:fld>
            <a:endParaRPr lang="en-US" altLang="en-US" sz="1200"/>
          </a:p>
        </p:txBody>
      </p:sp>
      <p:sp>
        <p:nvSpPr>
          <p:cNvPr id="5" name="TextBox 4"/>
          <p:cNvSpPr txBox="1"/>
          <p:nvPr/>
        </p:nvSpPr>
        <p:spPr>
          <a:xfrm>
            <a:off x="107004" y="7132030"/>
            <a:ext cx="1799618" cy="486383"/>
          </a:xfrm>
          <a:prstGeom prst="chevron">
            <a:avLst/>
          </a:prstGeom>
          <a:solidFill>
            <a:srgbClr val="FFFFFF"/>
          </a:solidFill>
          <a:ln w="38100">
            <a:solidFill>
              <a:srgbClr val="800000"/>
            </a:solidFill>
          </a:ln>
        </p:spPr>
        <p:txBody>
          <a:bodyPr wrap="square" rtlCol="0">
            <a:spAutoFit/>
          </a:bodyPr>
          <a:lstStyle/>
          <a:p>
            <a:r>
              <a:rPr lang="en-US" dirty="0"/>
              <a:t>DEFINE</a:t>
            </a: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7" name="Text Box 3"/>
          <p:cNvSpPr txBox="1">
            <a:spLocks noChangeArrowheads="1"/>
          </p:cNvSpPr>
          <p:nvPr/>
        </p:nvSpPr>
        <p:spPr bwMode="auto">
          <a:xfrm>
            <a:off x="381000" y="1482725"/>
            <a:ext cx="9220200" cy="580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tabLst>
                <a:tab pos="741363" algn="l"/>
                <a:tab pos="4229100" algn="l"/>
              </a:tabLst>
              <a:defRPr sz="2400">
                <a:solidFill>
                  <a:schemeClr val="tx1"/>
                </a:solidFill>
                <a:latin typeface="Times New Roman" panose="02020603050405020304" pitchFamily="18" charset="0"/>
              </a:defRPr>
            </a:lvl1pPr>
            <a:lvl2pPr marL="455613">
              <a:tabLst>
                <a:tab pos="741363" algn="l"/>
                <a:tab pos="4229100" algn="l"/>
              </a:tabLst>
              <a:defRPr sz="2400">
                <a:solidFill>
                  <a:schemeClr val="tx1"/>
                </a:solidFill>
                <a:latin typeface="Times New Roman" panose="02020603050405020304" pitchFamily="18" charset="0"/>
              </a:defRPr>
            </a:lvl2pPr>
            <a:lvl3pPr>
              <a:tabLst>
                <a:tab pos="741363" algn="l"/>
                <a:tab pos="4229100" algn="l"/>
              </a:tabLst>
              <a:defRPr sz="2400">
                <a:solidFill>
                  <a:schemeClr val="tx1"/>
                </a:solidFill>
                <a:latin typeface="Times New Roman" panose="02020603050405020304" pitchFamily="18" charset="0"/>
              </a:defRPr>
            </a:lvl3pPr>
            <a:lvl4pPr>
              <a:tabLst>
                <a:tab pos="741363" algn="l"/>
                <a:tab pos="4229100" algn="l"/>
              </a:tabLst>
              <a:defRPr sz="2400">
                <a:solidFill>
                  <a:schemeClr val="tx1"/>
                </a:solidFill>
                <a:latin typeface="Times New Roman" panose="02020603050405020304" pitchFamily="18" charset="0"/>
              </a:defRPr>
            </a:lvl4pPr>
            <a:lvl5pPr>
              <a:tabLst>
                <a:tab pos="741363" algn="l"/>
                <a:tab pos="42291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741363" algn="l"/>
                <a:tab pos="4229100" algn="l"/>
              </a:tabLst>
              <a:defRPr sz="2400">
                <a:solidFill>
                  <a:schemeClr val="tx1"/>
                </a:solidFill>
                <a:latin typeface="Times New Roman" panose="02020603050405020304" pitchFamily="18" charset="0"/>
              </a:defRPr>
            </a:lvl9pPr>
          </a:lstStyle>
          <a:p>
            <a:pPr>
              <a:defRPr/>
            </a:pPr>
            <a:r>
              <a:rPr lang="en-US" altLang="en-US" sz="2500" b="1" dirty="0">
                <a:latin typeface="+mj-lt"/>
              </a:rPr>
              <a:t>Operational and Strategic Impact:</a:t>
            </a:r>
            <a:endParaRPr lang="en-US" altLang="en-US" sz="2500" dirty="0">
              <a:latin typeface="+mj-lt"/>
            </a:endParaRPr>
          </a:p>
          <a:p>
            <a:pPr>
              <a:defRPr/>
            </a:pPr>
            <a:endParaRPr lang="en-US" altLang="ja-JP" sz="2500" b="1" dirty="0">
              <a:latin typeface="+mj-lt"/>
              <a:ea typeface="MS PGothic" panose="020B0600070205080204" pitchFamily="34" charset="-128"/>
            </a:endParaRPr>
          </a:p>
          <a:p>
            <a:pPr>
              <a:defRPr/>
            </a:pPr>
            <a:r>
              <a:rPr lang="en-US" altLang="ja-JP" sz="2500" b="1" dirty="0">
                <a:latin typeface="+mj-lt"/>
                <a:ea typeface="MS PGothic" panose="020B0600070205080204" pitchFamily="34" charset="-128"/>
              </a:rPr>
              <a:t>Hard Benefits</a:t>
            </a:r>
            <a:r>
              <a:rPr lang="en-US" altLang="ja-JP" sz="2500" dirty="0">
                <a:latin typeface="+mj-lt"/>
                <a:ea typeface="MS PGothic" panose="020B0600070205080204" pitchFamily="34" charset="-128"/>
              </a:rPr>
              <a:t>: EXAMPLE: $145k or 1.82 FTE can be delivered in AMP from improved customer contact data. Wasted labor time spent in AMP on finding correct contact data for problem resolution estimated to be 5 min/defect on </a:t>
            </a:r>
            <a:r>
              <a:rPr lang="en-US" altLang="ja-JP" sz="2500" dirty="0" err="1">
                <a:latin typeface="+mj-lt"/>
                <a:ea typeface="MS PGothic" panose="020B0600070205080204" pitchFamily="34" charset="-128"/>
              </a:rPr>
              <a:t>approx</a:t>
            </a:r>
            <a:r>
              <a:rPr lang="en-US" altLang="ja-JP" sz="2500" dirty="0">
                <a:latin typeface="+mj-lt"/>
                <a:ea typeface="MS PGothic" panose="020B0600070205080204" pitchFamily="34" charset="-128"/>
              </a:rPr>
              <a:t> 1656 defects per month or $100k per annum. Wastage of labor in the customer satisfaction survey of 3 mins per defect or $24k per annum.</a:t>
            </a:r>
          </a:p>
          <a:p>
            <a:pPr>
              <a:defRPr/>
            </a:pPr>
            <a:r>
              <a:rPr lang="en-US" altLang="ja-JP" sz="2500" dirty="0">
                <a:latin typeface="+mj-lt"/>
                <a:ea typeface="MS PGothic" panose="020B0600070205080204" pitchFamily="34" charset="-128"/>
              </a:rPr>
              <a:t>Reduced wastage in billing disputes (125/month @ 15 mins each) or $20k per annum</a:t>
            </a:r>
          </a:p>
          <a:p>
            <a:pPr>
              <a:defRPr/>
            </a:pPr>
            <a:endParaRPr lang="en-US" altLang="ja-JP" sz="1200" b="1" dirty="0">
              <a:latin typeface="+mj-lt"/>
              <a:ea typeface="MS PGothic" panose="020B0600070205080204" pitchFamily="34" charset="-128"/>
            </a:endParaRPr>
          </a:p>
          <a:p>
            <a:pPr>
              <a:defRPr/>
            </a:pPr>
            <a:r>
              <a:rPr lang="en-US" altLang="ja-JP" sz="2500" b="1" dirty="0">
                <a:latin typeface="+mj-lt"/>
                <a:ea typeface="MS PGothic" panose="020B0600070205080204" pitchFamily="34" charset="-128"/>
              </a:rPr>
              <a:t>Soft Benefits:</a:t>
            </a:r>
          </a:p>
          <a:p>
            <a:pPr>
              <a:defRPr/>
            </a:pPr>
            <a:r>
              <a:rPr lang="en-US" altLang="ja-JP" sz="2500" dirty="0">
                <a:latin typeface="+mj-lt"/>
                <a:ea typeface="MS PGothic" panose="020B0600070205080204" pitchFamily="34" charset="-128"/>
              </a:rPr>
              <a:t>EXAMPLE: Improve customer satisfaction from less wrong contacts.</a:t>
            </a:r>
          </a:p>
          <a:p>
            <a:pPr>
              <a:defRPr/>
            </a:pPr>
            <a:r>
              <a:rPr lang="en-US" altLang="ja-JP" sz="2500" dirty="0">
                <a:latin typeface="+mj-lt"/>
                <a:ea typeface="MS PGothic" panose="020B0600070205080204" pitchFamily="34" charset="-128"/>
              </a:rPr>
              <a:t>Improved  service performance through less time loss in tickets including wait time.</a:t>
            </a:r>
            <a:endParaRPr lang="en-US" altLang="en-US" sz="2500" dirty="0">
              <a:latin typeface="+mj-lt"/>
            </a:endParaRPr>
          </a:p>
        </p:txBody>
      </p:sp>
      <p:sp>
        <p:nvSpPr>
          <p:cNvPr id="323590" name="Rectangle 6"/>
          <p:cNvSpPr>
            <a:spLocks noChangeArrowheads="1"/>
          </p:cNvSpPr>
          <p:nvPr/>
        </p:nvSpPr>
        <p:spPr bwMode="auto">
          <a:xfrm>
            <a:off x="404813" y="873125"/>
            <a:ext cx="91725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defTabSz="471488">
              <a:spcBef>
                <a:spcPct val="20000"/>
              </a:spcBef>
              <a:buChar char="•"/>
              <a:defRPr sz="3200">
                <a:solidFill>
                  <a:schemeClr val="tx1"/>
                </a:solidFill>
                <a:latin typeface="Arial Unicode MS" panose="020B0604020202020204" pitchFamily="34" charset="-128"/>
              </a:defRPr>
            </a:lvl1pPr>
            <a:lvl2pPr marL="742950" indent="-287338" defTabSz="471488">
              <a:spcBef>
                <a:spcPct val="20000"/>
              </a:spcBef>
              <a:buChar char="–"/>
              <a:defRPr sz="2800">
                <a:solidFill>
                  <a:schemeClr val="tx1"/>
                </a:solidFill>
                <a:latin typeface="Arial Unicode MS" panose="020B0604020202020204" pitchFamily="34" charset="-128"/>
              </a:defRPr>
            </a:lvl2pPr>
            <a:lvl3pPr marL="1143000" indent="-228600" defTabSz="471488">
              <a:spcBef>
                <a:spcPct val="20000"/>
              </a:spcBef>
              <a:buChar char="•"/>
              <a:defRPr sz="2500">
                <a:solidFill>
                  <a:schemeClr val="tx1"/>
                </a:solidFill>
                <a:latin typeface="Arial Unicode MS" panose="020B0604020202020204" pitchFamily="34" charset="-128"/>
              </a:defRPr>
            </a:lvl3pPr>
            <a:lvl4pPr marL="1600200" indent="-228600" defTabSz="471488">
              <a:spcBef>
                <a:spcPct val="20000"/>
              </a:spcBef>
              <a:buChar char="–"/>
              <a:defRPr sz="2000">
                <a:solidFill>
                  <a:schemeClr val="tx1"/>
                </a:solidFill>
                <a:latin typeface="Arial Unicode MS" panose="020B0604020202020204" pitchFamily="34" charset="-128"/>
              </a:defRPr>
            </a:lvl4pPr>
            <a:lvl5pPr marL="2057400" indent="-228600" defTabSz="471488">
              <a:spcBef>
                <a:spcPct val="20000"/>
              </a:spcBef>
              <a:buChar char="»"/>
              <a:defRPr sz="2000">
                <a:solidFill>
                  <a:schemeClr val="tx1"/>
                </a:solidFill>
                <a:latin typeface="Arial Unicode MS" panose="020B0604020202020204" pitchFamily="34" charset="-128"/>
              </a:defRPr>
            </a:lvl5pPr>
            <a:lvl6pPr marL="25146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defTabSz="471488"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a:spcBef>
                <a:spcPct val="0"/>
              </a:spcBef>
              <a:buClr>
                <a:srgbClr val="FFFFFF"/>
              </a:buClr>
              <a:buSzPct val="90000"/>
              <a:buFont typeface="Monotype Sorts" pitchFamily="2" charset="2"/>
              <a:buNone/>
              <a:defRPr/>
            </a:pPr>
            <a:r>
              <a:rPr lang="en-US" altLang="en-US" sz="3600" dirty="0">
                <a:latin typeface="+mj-lt"/>
              </a:rPr>
              <a:t>EXAMPLE of Business Case</a:t>
            </a:r>
            <a:endParaRPr lang="en-US" altLang="en-US" sz="2800" dirty="0">
              <a:latin typeface="+mj-lt"/>
            </a:endParaRPr>
          </a:p>
        </p:txBody>
      </p:sp>
      <p:sp>
        <p:nvSpPr>
          <p:cNvPr id="143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36E08298-3A89-43D6-B318-DD0F9D5BBEC9}" type="slidenum">
              <a:rPr lang="en-US" altLang="en-US" sz="1200" smtClean="0"/>
              <a:pPr/>
              <a:t>7</a:t>
            </a:fld>
            <a:endParaRPr lang="en-US" altLang="en-US" sz="1200"/>
          </a:p>
        </p:txBody>
      </p:sp>
      <p:sp>
        <p:nvSpPr>
          <p:cNvPr id="5" name="TextBox 4"/>
          <p:cNvSpPr txBox="1"/>
          <p:nvPr/>
        </p:nvSpPr>
        <p:spPr>
          <a:xfrm>
            <a:off x="107004" y="7132030"/>
            <a:ext cx="1799618" cy="486383"/>
          </a:xfrm>
          <a:prstGeom prst="chevron">
            <a:avLst/>
          </a:prstGeom>
          <a:solidFill>
            <a:srgbClr val="FFFFFF"/>
          </a:solidFill>
          <a:ln w="38100">
            <a:solidFill>
              <a:srgbClr val="800000"/>
            </a:solidFill>
          </a:ln>
        </p:spPr>
        <p:txBody>
          <a:bodyPr wrap="square" rtlCol="0">
            <a:spAutoFit/>
          </a:bodyPr>
          <a:lstStyle/>
          <a:p>
            <a:r>
              <a:rPr lang="en-US" dirty="0"/>
              <a:t>DEFINE</a:t>
            </a: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609600" y="1827213"/>
            <a:ext cx="8534400" cy="504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8" tIns="45682" rIns="91368" bIns="45682">
            <a:spAutoFit/>
          </a:bodyPr>
          <a:lstStyle>
            <a:lvl1pPr>
              <a:tabLst>
                <a:tab pos="3767138" algn="l"/>
              </a:tabLst>
              <a:defRPr sz="2400">
                <a:solidFill>
                  <a:schemeClr val="tx1"/>
                </a:solidFill>
                <a:latin typeface="Times New Roman" panose="02020603050405020304" pitchFamily="18" charset="0"/>
              </a:defRPr>
            </a:lvl1pPr>
            <a:lvl2pPr marL="455613">
              <a:tabLst>
                <a:tab pos="3767138" algn="l"/>
              </a:tabLst>
              <a:defRPr sz="2400">
                <a:solidFill>
                  <a:schemeClr val="tx1"/>
                </a:solidFill>
                <a:latin typeface="Times New Roman" panose="02020603050405020304" pitchFamily="18" charset="0"/>
              </a:defRPr>
            </a:lvl2pPr>
            <a:lvl3pPr>
              <a:tabLst>
                <a:tab pos="3767138" algn="l"/>
              </a:tabLst>
              <a:defRPr sz="2400">
                <a:solidFill>
                  <a:schemeClr val="tx1"/>
                </a:solidFill>
                <a:latin typeface="Times New Roman" panose="02020603050405020304" pitchFamily="18" charset="0"/>
              </a:defRPr>
            </a:lvl3pPr>
            <a:lvl4pPr>
              <a:tabLst>
                <a:tab pos="3767138" algn="l"/>
              </a:tabLst>
              <a:defRPr sz="2400">
                <a:solidFill>
                  <a:schemeClr val="tx1"/>
                </a:solidFill>
                <a:latin typeface="Times New Roman" panose="02020603050405020304" pitchFamily="18" charset="0"/>
              </a:defRPr>
            </a:lvl4pPr>
            <a:lvl5pPr>
              <a:tabLst>
                <a:tab pos="3767138"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767138"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767138"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767138"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767138" algn="l"/>
              </a:tabLst>
              <a:defRPr sz="2400">
                <a:solidFill>
                  <a:schemeClr val="tx1"/>
                </a:solidFill>
                <a:latin typeface="Times New Roman" panose="02020603050405020304" pitchFamily="18" charset="0"/>
              </a:defRPr>
            </a:lvl9pPr>
          </a:lstStyle>
          <a:p>
            <a:pPr>
              <a:defRPr/>
            </a:pPr>
            <a:r>
              <a:rPr lang="en-US" altLang="en-US" sz="2500" b="1" dirty="0">
                <a:latin typeface="+mj-lt"/>
              </a:rPr>
              <a:t>Project Champion or Sponsor:    	</a:t>
            </a:r>
          </a:p>
          <a:p>
            <a:pPr>
              <a:defRPr/>
            </a:pPr>
            <a:endParaRPr lang="en-US" altLang="en-US" sz="2500" b="1" dirty="0">
              <a:latin typeface="+mj-lt"/>
            </a:endParaRPr>
          </a:p>
          <a:p>
            <a:pPr>
              <a:defRPr/>
            </a:pPr>
            <a:endParaRPr lang="en-US" altLang="en-US" sz="2500" b="1" dirty="0">
              <a:latin typeface="+mj-lt"/>
            </a:endParaRPr>
          </a:p>
          <a:p>
            <a:pPr>
              <a:defRPr/>
            </a:pPr>
            <a:endParaRPr lang="en-US" altLang="en-US" sz="2500" b="1" dirty="0">
              <a:latin typeface="+mj-lt"/>
            </a:endParaRPr>
          </a:p>
          <a:p>
            <a:pPr>
              <a:defRPr/>
            </a:pPr>
            <a:r>
              <a:rPr lang="en-US" altLang="en-US" sz="2500" b="1" dirty="0">
                <a:latin typeface="+mj-lt"/>
              </a:rPr>
              <a:t>Project Team Leader or Black Belt: 	</a:t>
            </a:r>
          </a:p>
          <a:p>
            <a:pPr>
              <a:defRPr/>
            </a:pPr>
            <a:endParaRPr lang="en-US" altLang="en-US" sz="2500" b="1" dirty="0">
              <a:latin typeface="+mj-lt"/>
            </a:endParaRPr>
          </a:p>
          <a:p>
            <a:pPr>
              <a:defRPr/>
            </a:pPr>
            <a:endParaRPr lang="en-US" altLang="en-US" sz="2500" b="1" dirty="0">
              <a:latin typeface="+mj-lt"/>
            </a:endParaRPr>
          </a:p>
          <a:p>
            <a:pPr>
              <a:defRPr/>
            </a:pPr>
            <a:endParaRPr lang="en-US" altLang="en-US" sz="2500" b="1" dirty="0">
              <a:latin typeface="+mj-lt"/>
            </a:endParaRPr>
          </a:p>
          <a:p>
            <a:pPr>
              <a:defRPr/>
            </a:pPr>
            <a:r>
              <a:rPr lang="en-US" altLang="en-US" sz="2500" b="1" dirty="0">
                <a:latin typeface="+mj-lt"/>
              </a:rPr>
              <a:t>Project Team Members:	</a:t>
            </a:r>
          </a:p>
          <a:p>
            <a:pPr>
              <a:defRPr/>
            </a:pPr>
            <a:endParaRPr lang="en-US" altLang="en-US" sz="2500" b="1" dirty="0">
              <a:latin typeface="+mj-lt"/>
            </a:endParaRPr>
          </a:p>
          <a:p>
            <a:pPr>
              <a:defRPr/>
            </a:pPr>
            <a:endParaRPr lang="en-US" altLang="en-US" sz="2500" b="1" dirty="0">
              <a:latin typeface="+mj-lt"/>
            </a:endParaRPr>
          </a:p>
          <a:p>
            <a:pPr>
              <a:defRPr/>
            </a:pPr>
            <a:endParaRPr lang="en-US" altLang="en-US" sz="2500" b="1" dirty="0">
              <a:latin typeface="+mj-lt"/>
            </a:endParaRPr>
          </a:p>
          <a:p>
            <a:pPr>
              <a:defRPr/>
            </a:pPr>
            <a:r>
              <a:rPr lang="en-US" altLang="en-US" sz="2500" b="1" dirty="0">
                <a:latin typeface="+mj-lt"/>
              </a:rPr>
              <a:t>Ad Hoc Members or SMEs:</a:t>
            </a:r>
            <a:endParaRPr lang="en-US" altLang="en-US" sz="2500" dirty="0">
              <a:latin typeface="+mj-lt"/>
            </a:endParaRPr>
          </a:p>
        </p:txBody>
      </p:sp>
      <p:sp>
        <p:nvSpPr>
          <p:cNvPr id="15363" name="Rectangle 5"/>
          <p:cNvSpPr>
            <a:spLocks noGrp="1" noChangeArrowheads="1"/>
          </p:cNvSpPr>
          <p:nvPr>
            <p:ph type="title"/>
          </p:nvPr>
        </p:nvSpPr>
        <p:spPr>
          <a:noFill/>
        </p:spPr>
        <p:txBody>
          <a:bodyPr/>
          <a:lstStyle/>
          <a:p>
            <a:r>
              <a:rPr lang="en-US" altLang="en-US" sz="3600"/>
              <a:t>Roles and Team Membership</a:t>
            </a:r>
          </a:p>
        </p:txBody>
      </p:sp>
      <p:sp>
        <p:nvSpPr>
          <p:cNvPr id="1536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4E4C16A7-B250-4B7F-9165-C85B7A4D9CD9}" type="slidenum">
              <a:rPr lang="en-US" altLang="en-US" sz="1200" smtClean="0"/>
              <a:pPr/>
              <a:t>8</a:t>
            </a:fld>
            <a:endParaRPr lang="en-US" altLang="en-US" sz="1200"/>
          </a:p>
        </p:txBody>
      </p:sp>
      <p:sp>
        <p:nvSpPr>
          <p:cNvPr id="5" name="TextBox 4"/>
          <p:cNvSpPr txBox="1"/>
          <p:nvPr/>
        </p:nvSpPr>
        <p:spPr>
          <a:xfrm>
            <a:off x="107004" y="7132030"/>
            <a:ext cx="1799618" cy="486383"/>
          </a:xfrm>
          <a:prstGeom prst="chevron">
            <a:avLst/>
          </a:prstGeom>
          <a:solidFill>
            <a:srgbClr val="FFFFFF"/>
          </a:solidFill>
          <a:ln w="38100">
            <a:solidFill>
              <a:srgbClr val="800000"/>
            </a:solidFill>
          </a:ln>
        </p:spPr>
        <p:txBody>
          <a:bodyPr wrap="square" rtlCol="0">
            <a:spAutoFit/>
          </a:bodyPr>
          <a:lstStyle/>
          <a:p>
            <a:r>
              <a:rPr lang="en-US" dirty="0"/>
              <a:t>DEFINE</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Grp="1" noChangeAspect="1"/>
          </p:cNvGraphicFramePr>
          <p:nvPr>
            <p:ph sz="half" idx="2"/>
          </p:nvPr>
        </p:nvGraphicFramePr>
        <p:xfrm>
          <a:off x="609600" y="2678113"/>
          <a:ext cx="8839200" cy="2530475"/>
        </p:xfrm>
        <a:graphic>
          <a:graphicData uri="http://schemas.openxmlformats.org/presentationml/2006/ole">
            <mc:AlternateContent xmlns:mc="http://schemas.openxmlformats.org/markup-compatibility/2006">
              <mc:Choice xmlns:v="urn:schemas-microsoft-com:vml" Requires="v">
                <p:oleObj spid="_x0000_s16399" name="Worksheet" r:id="rId3" imgW="10241280" imgH="2925985" progId="Excel.Sheet.8">
                  <p:embed/>
                </p:oleObj>
              </mc:Choice>
              <mc:Fallback>
                <p:oleObj name="Worksheet" r:id="rId3" imgW="10241280" imgH="2925985"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678113"/>
                        <a:ext cx="88392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7" name="Rectangle 3"/>
          <p:cNvSpPr>
            <a:spLocks noGrp="1" noChangeArrowheads="1"/>
          </p:cNvSpPr>
          <p:nvPr>
            <p:ph type="title"/>
          </p:nvPr>
        </p:nvSpPr>
        <p:spPr>
          <a:xfrm>
            <a:off x="1409700" y="882650"/>
            <a:ext cx="7239000" cy="609600"/>
          </a:xfrm>
          <a:noFill/>
        </p:spPr>
        <p:txBody>
          <a:bodyPr/>
          <a:lstStyle/>
          <a:p>
            <a:pPr defTabSz="471488">
              <a:buClr>
                <a:srgbClr val="FFFFFF"/>
              </a:buClr>
              <a:buSzPct val="90000"/>
              <a:buFont typeface="Monotype Sorts" pitchFamily="2" charset="2"/>
              <a:buNone/>
            </a:pPr>
            <a:r>
              <a:rPr lang="en-US" altLang="en-US" sz="3600"/>
              <a:t>Project Plan</a:t>
            </a:r>
          </a:p>
        </p:txBody>
      </p:sp>
      <p:sp>
        <p:nvSpPr>
          <p:cNvPr id="1638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Times New Roman" panose="02020603050405020304" pitchFamily="18" charset="0"/>
              </a:defRPr>
            </a:lvl1pPr>
            <a:lvl2pPr marL="742950" indent="-285750">
              <a:defRPr sz="2500">
                <a:solidFill>
                  <a:schemeClr val="tx1"/>
                </a:solidFill>
                <a:latin typeface="Times New Roman" panose="02020603050405020304" pitchFamily="18" charset="0"/>
              </a:defRPr>
            </a:lvl2pPr>
            <a:lvl3pPr marL="1143000" indent="-228600">
              <a:defRPr sz="2500">
                <a:solidFill>
                  <a:schemeClr val="tx1"/>
                </a:solidFill>
                <a:latin typeface="Times New Roman" panose="02020603050405020304" pitchFamily="18" charset="0"/>
              </a:defRPr>
            </a:lvl3pPr>
            <a:lvl4pPr marL="1600200" indent="-228600">
              <a:defRPr sz="2500">
                <a:solidFill>
                  <a:schemeClr val="tx1"/>
                </a:solidFill>
                <a:latin typeface="Times New Roman" panose="02020603050405020304" pitchFamily="18" charset="0"/>
              </a:defRPr>
            </a:lvl4pPr>
            <a:lvl5pPr marL="2057400" indent="-228600">
              <a:defRPr sz="2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500">
                <a:solidFill>
                  <a:schemeClr val="tx1"/>
                </a:solidFill>
                <a:latin typeface="Times New Roman" panose="02020603050405020304" pitchFamily="18" charset="0"/>
              </a:defRPr>
            </a:lvl9pPr>
          </a:lstStyle>
          <a:p>
            <a:fld id="{818BF971-0799-4646-8E54-6C108F6BD126}" type="slidenum">
              <a:rPr lang="en-US" altLang="en-US" sz="1200" smtClean="0"/>
              <a:pPr/>
              <a:t>9</a:t>
            </a:fld>
            <a:endParaRPr lang="en-US" altLang="en-US" sz="1200"/>
          </a:p>
        </p:txBody>
      </p:sp>
      <p:sp>
        <p:nvSpPr>
          <p:cNvPr id="5" name="TextBox 4"/>
          <p:cNvSpPr txBox="1"/>
          <p:nvPr/>
        </p:nvSpPr>
        <p:spPr>
          <a:xfrm>
            <a:off x="107004" y="7132030"/>
            <a:ext cx="1799618" cy="486383"/>
          </a:xfrm>
          <a:prstGeom prst="chevron">
            <a:avLst/>
          </a:prstGeom>
          <a:solidFill>
            <a:srgbClr val="FFFFFF"/>
          </a:solidFill>
          <a:ln w="38100">
            <a:solidFill>
              <a:srgbClr val="800000"/>
            </a:solidFill>
          </a:ln>
        </p:spPr>
        <p:txBody>
          <a:bodyPr wrap="square" rtlCol="0">
            <a:spAutoFit/>
          </a:bodyPr>
          <a:lstStyle/>
          <a:p>
            <a:r>
              <a:rPr lang="en-US" dirty="0"/>
              <a:t>DEFINE</a:t>
            </a:r>
          </a:p>
        </p:txBody>
      </p:sp>
    </p:spTree>
  </p:cSld>
  <p:clrMapOvr>
    <a:masterClrMapping/>
  </p:clrMapOvr>
  <p:transition>
    <p:cut/>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quot;/&gt;&lt;property id=&quot;20307&quot; value=&quot;331&quot;/&gt;&lt;/object&gt;&lt;object type=&quot;3&quot; unique_id=&quot;10005&quot;&gt;&lt;property id=&quot;20148&quot; value=&quot;5&quot;/&gt;&lt;property id=&quot;20300&quot; value=&quot;Slide 3&quot;/&gt;&lt;property id=&quot;20307&quot; value=&quot;425&quot;/&gt;&lt;/object&gt;&lt;object type=&quot;3&quot; unique_id=&quot;10006&quot;&gt;&lt;property id=&quot;20148&quot; value=&quot;5&quot;/&gt;&lt;property id=&quot;20300&quot; value=&quot;Slide 4&quot;/&gt;&lt;property id=&quot;20307&quot; value=&quot;499&quot;/&gt;&lt;/object&gt;&lt;object type=&quot;3&quot; unique_id=&quot;10007&quot;&gt;&lt;property id=&quot;20148&quot; value=&quot;5&quot;/&gt;&lt;property id=&quot;20300&quot; value=&quot;Slide 5&quot;/&gt;&lt;property id=&quot;20307&quot; value=&quot;427&quot;/&gt;&lt;/object&gt;&lt;object type=&quot;3&quot; unique_id=&quot;10008&quot;&gt;&lt;property id=&quot;20148&quot; value=&quot;5&quot;/&gt;&lt;property id=&quot;20300&quot; value=&quot;Slide 6&quot;/&gt;&lt;property id=&quot;20307&quot; value=&quot;462&quot;/&gt;&lt;/object&gt;&lt;object type=&quot;3&quot; unique_id=&quot;10009&quot;&gt;&lt;property id=&quot;20148&quot; value=&quot;5&quot;/&gt;&lt;property id=&quot;20300&quot; value=&quot;Slide 7&quot;/&gt;&lt;property id=&quot;20307&quot; value=&quot;430&quot;/&gt;&lt;/object&gt;&lt;object type=&quot;3&quot; unique_id=&quot;10010&quot;&gt;&lt;property id=&quot;20148&quot; value=&quot;5&quot;/&gt;&lt;property id=&quot;20300&quot; value=&quot;Slide 8 - &amp;quot;Roles and Team Membership&amp;quot;&quot;/&gt;&lt;property id=&quot;20307&quot; value=&quot;287&quot;/&gt;&lt;/object&gt;&lt;object type=&quot;3&quot; unique_id=&quot;10011&quot;&gt;&lt;property id=&quot;20148&quot; value=&quot;5&quot;/&gt;&lt;property id=&quot;20300&quot; value=&quot;Slide 9 - &amp;quot;Project Plan&amp;quot;&quot;/&gt;&lt;property id=&quot;20307&quot; value=&quot;578&quot;/&gt;&lt;/object&gt;&lt;object type=&quot;3&quot; unique_id=&quot;10012&quot;&gt;&lt;property id=&quot;20148&quot; value=&quot;5&quot;/&gt;&lt;property id=&quot;20300&quot; value=&quot;Slide 10 - &amp;quot;High Level Process Map (SIPOC)&amp;quot;&quot;/&gt;&lt;property id=&quot;20307&quot; value=&quot;496&quot;/&gt;&lt;/object&gt;&lt;object type=&quot;3&quot; unique_id=&quot;10013&quot;&gt;&lt;property id=&quot;20148&quot; value=&quot;5&quot;/&gt;&lt;property id=&quot;20300&quot; value=&quot;Slide 11&quot;/&gt;&lt;property id=&quot;20307&quot; value=&quot;334&quot;/&gt;&lt;/object&gt;&lt;object type=&quot;3&quot; unique_id=&quot;10014&quot;&gt;&lt;property id=&quot;20148&quot; value=&quot;5&quot;/&gt;&lt;property id=&quot;20300&quot; value=&quot;Slide 12&quot;/&gt;&lt;property id=&quot;20307&quot; value=&quot;577&quot;/&gt;&lt;/object&gt;&lt;object type=&quot;3&quot; unique_id=&quot;10015&quot;&gt;&lt;property id=&quot;20148&quot; value=&quot;5&quot;/&gt;&lt;property id=&quot;20300&quot; value=&quot;Slide 13 - &amp;quot;Detailed Process Map&amp;quot;&quot;/&gt;&lt;property id=&quot;20307&quot; value=&quot;329&quot;/&gt;&lt;/object&gt;&lt;object type=&quot;3&quot; unique_id=&quot;10016&quot;&gt;&lt;property id=&quot;20148&quot; value=&quot;5&quot;/&gt;&lt;property id=&quot;20300&quot; value=&quot;Slide 14 - &amp;quot;Detailed Process Map&amp;quot;&quot;/&gt;&lt;property id=&quot;20307&quot; value=&quot;429&quot;/&gt;&lt;/object&gt;&lt;object type=&quot;3&quot; unique_id=&quot;10017&quot;&gt;&lt;property id=&quot;20148&quot; value=&quot;5&quot;/&gt;&lt;property id=&quot;20300&quot; value=&quot;Slide 15&quot;/&gt;&lt;property id=&quot;20307&quot; value=&quot;497&quot;/&gt;&lt;/object&gt;&lt;object type=&quot;3&quot; unique_id=&quot;10018&quot;&gt;&lt;property id=&quot;20148&quot; value=&quot;5&quot;/&gt;&lt;property id=&quot;20300&quot; value=&quot;Slide 16&quot;/&gt;&lt;property id=&quot;20307&quot; value=&quot;559&quot;/&gt;&lt;/object&gt;&lt;object type=&quot;3&quot; unique_id=&quot;10019&quot;&gt;&lt;property id=&quot;20148&quot; value=&quot;5&quot;/&gt;&lt;property id=&quot;20300&quot; value=&quot;Slide 17 - &amp;quot;Data Collection Plan – Measure&amp;quot;&quot;/&gt;&lt;property id=&quot;20307&quot; value=&quot;436&quot;/&gt;&lt;/object&gt;&lt;object type=&quot;3&quot; unique_id=&quot;10020&quot;&gt;&lt;property id=&quot;20148&quot; value=&quot;5&quot;/&gt;&lt;property id=&quot;20300&quot; value=&quot;Slide 18 - &amp;quot;Validate Measurement System&amp;#x0D;&amp;#x0A;&amp;quot;&quot;/&gt;&lt;property id=&quot;20307&quot; value=&quot;480&quot;/&gt;&lt;/object&gt;&lt;object type=&quot;3&quot; unique_id=&quot;10021&quot;&gt;&lt;property id=&quot;20148&quot; value=&quot;5&quot;/&gt;&lt;property id=&quot;20300&quot; value=&quot;Slide 19 - &amp;quot;Validate Measurement System&amp;#x0D;&amp;#x0A;&amp;quot;&quot;/&gt;&lt;property id=&quot;20307&quot; value=&quot;433&quot;/&gt;&lt;/object&gt;&lt;object type=&quot;3&quot; unique_id=&quot;10022&quot;&gt;&lt;property id=&quot;20148&quot; value=&quot;5&quot;/&gt;&lt;property id=&quot;20300&quot; value=&quot;Slide 20&quot;/&gt;&lt;property id=&quot;20307&quot; value=&quot;510&quot;/&gt;&lt;/object&gt;&lt;object type=&quot;3&quot; unique_id=&quot;10023&quot;&gt;&lt;property id=&quot;20148&quot; value=&quot;5&quot;/&gt;&lt;property id=&quot;20300&quot; value=&quot;Slide 21&quot;/&gt;&lt;property id=&quot;20307&quot; value=&quot;544&quot;/&gt;&lt;/object&gt;&lt;object type=&quot;3&quot; unique_id=&quot;10024&quot;&gt;&lt;property id=&quot;20148&quot; value=&quot;5&quot;/&gt;&lt;property id=&quot;20300&quot; value=&quot;Slide 22&quot;/&gt;&lt;property id=&quot;20307&quot; value=&quot;455&quot;/&gt;&lt;/object&gt;&lt;object type=&quot;3&quot; unique_id=&quot;10025&quot;&gt;&lt;property id=&quot;20148&quot; value=&quot;5&quot;/&gt;&lt;property id=&quot;20300&quot; value=&quot;Slide 23&quot;/&gt;&lt;property id=&quot;20307&quot; value=&quot;512&quot;/&gt;&lt;/object&gt;&lt;object type=&quot;3&quot; unique_id=&quot;10026&quot;&gt;&lt;property id=&quot;20148&quot; value=&quot;5&quot;/&gt;&lt;property id=&quot;20300&quot; value=&quot;Slide 24&quot;/&gt;&lt;property id=&quot;20307&quot; value=&quot;514&quot;/&gt;&lt;/object&gt;&lt;object type=&quot;3&quot; unique_id=&quot;10027&quot;&gt;&lt;property id=&quot;20148&quot; value=&quot;5&quot;/&gt;&lt;property id=&quot;20300&quot; value=&quot;Slide 25 - &amp;quot;Excel-based Example: Cause-Effect Diagram 4&amp;quot;&quot;/&gt;&lt;property id=&quot;20307&quot; value=&quot;471&quot;/&gt;&lt;/object&gt;&lt;object type=&quot;3&quot; unique_id=&quot;10028&quot;&gt;&lt;property id=&quot;20148&quot; value=&quot;5&quot;/&gt;&lt;property id=&quot;20300&quot; value=&quot;Slide 26 - &amp;quot;Potential X’s --Theories to be Tested&amp;quot;&quot;/&gt;&lt;property id=&quot;20307&quot; value=&quot;444&quot;/&gt;&lt;/object&gt;&lt;object type=&quot;3&quot; unique_id=&quot;10029&quot;&gt;&lt;property id=&quot;20148&quot; value=&quot;5&quot;/&gt;&lt;property id=&quot;20300&quot; value=&quot;Slide 27&quot;/&gt;&lt;property id=&quot;20307&quot; value=&quot;555&quot;/&gt;&lt;/object&gt;&lt;object type=&quot;3&quot; unique_id=&quot;10030&quot;&gt;&lt;property id=&quot;20148&quot; value=&quot;5&quot;/&gt;&lt;property id=&quot;20300&quot; value=&quot;Slide 28 - &amp;quot;Theories to be Tested – Manual Invoices&amp;quot;&quot;/&gt;&lt;property id=&quot;20307&quot; value=&quot;532&quot;/&gt;&lt;/object&gt;&lt;object type=&quot;3&quot; unique_id=&quot;10031&quot;&gt;&lt;property id=&quot;20148&quot; value=&quot;5&quot;/&gt;&lt;property id=&quot;20300&quot; value=&quot;Slide 29 - &amp;quot;Data Collection Plan for Manual Invoices&amp;quot;&quot;/&gt;&lt;property id=&quot;20307&quot; value=&quot;519&quot;/&gt;&lt;/object&gt;&lt;object type=&quot;3&quot; unique_id=&quot;10032&quot;&gt;&lt;property id=&quot;20148&quot; value=&quot;5&quot;/&gt;&lt;property id=&quot;20300&quot; value=&quot;Slide 30 - &amp;quot;Test of Theories X1&amp;quot;&quot;/&gt;&lt;property id=&quot;20307&quot; value=&quot;520&quot;/&gt;&lt;/object&gt;&lt;object type=&quot;3&quot; unique_id=&quot;10033&quot;&gt;&lt;property id=&quot;20148&quot; value=&quot;5&quot;/&gt;&lt;property id=&quot;20300&quot; value=&quot;Slide 31 - &amp;quot;Test of Theories X2&amp;quot;&quot;/&gt;&lt;property id=&quot;20307&quot; value=&quot;521&quot;/&gt;&lt;/object&gt;&lt;object type=&quot;3&quot; unique_id=&quot;10034&quot;&gt;&lt;property id=&quot;20148&quot; value=&quot;5&quot;/&gt;&lt;property id=&quot;20300&quot; value=&quot;Slide 32 - &amp;quot;Summary Results of Theories Tested &amp;quot;&quot;/&gt;&lt;property id=&quot;20307&quot; value=&quot;528&quot;/&gt;&lt;/object&gt;&lt;object type=&quot;3&quot; unique_id=&quot;10035&quot;&gt;&lt;property id=&quot;20148&quot; value=&quot;5&quot;/&gt;&lt;property id=&quot;20300&quot; value=&quot;Slide 33 - &amp;quot;Vital Few X’s&amp;quot;&quot;/&gt;&lt;property id=&quot;20307&quot; value=&quot;530&quot;/&gt;&lt;/object&gt;&lt;object type=&quot;3&quot; unique_id=&quot;10036&quot;&gt;&lt;property id=&quot;20148&quot; value=&quot;5&quot;/&gt;&lt;property id=&quot;20300&quot; value=&quot;Slide 34&quot;/&gt;&lt;property id=&quot;20307&quot; value=&quot;556&quot;/&gt;&lt;/object&gt;&lt;object type=&quot;3&quot; unique_id=&quot;10037&quot;&gt;&lt;property id=&quot;20148&quot; value=&quot;5&quot;/&gt;&lt;property id=&quot;20300&quot; value=&quot;Slide 35 - &amp;quot;Solutions for Proven Xs&amp;#x0D;&amp;#x0A;Proven Xs (Causes)&amp;amp;#x09;&amp;amp;#x09;&amp;amp;#x09;&amp;amp;#x09;Strategies&amp;quot;&quot;/&gt;&lt;property id=&quot;20307&quot; value=&quot;564&quot;/&gt;&lt;/object&gt;&lt;object type=&quot;3&quot; unique_id=&quot;10038&quot;&gt;&lt;property id=&quot;20148&quot; value=&quot;5&quot;/&gt;&lt;property id=&quot;20300&quot; value=&quot;Slide 36 - &amp;quot;Solutions Matrix&amp;quot;&quot;/&gt;&lt;property id=&quot;20307&quot; value=&quot;534&quot;/&gt;&lt;/object&gt;&lt;object type=&quot;3&quot; unique_id=&quot;10039&quot;&gt;&lt;property id=&quot;20148&quot; value=&quot;5&quot;/&gt;&lt;property id=&quot;20300&quot; value=&quot;Slide 37 - &amp;quot;Descriptions of Possible Solutions, Pros &amp;amp; Cons&amp;quot;&quot;/&gt;&lt;property id=&quot;20307&quot; value=&quot;562&quot;/&gt;&lt;/object&gt;&lt;object type=&quot;3&quot; unique_id=&quot;10040&quot;&gt;&lt;property id=&quot;20148&quot; value=&quot;5&quot;/&gt;&lt;property id=&quot;20300&quot; value=&quot;Slide 38 - &amp;quot;Evaluation using Pugh Concept Matrix&amp;quot;&quot;/&gt;&lt;property id=&quot;20307&quot; value=&quot;565&quot;/&gt;&lt;/object&gt;&lt;object type=&quot;3&quot; unique_id=&quot;10041&quot;&gt;&lt;property id=&quot;20148&quot; value=&quot;5&quot;/&gt;&lt;property id=&quot;20300&quot; value=&quot;Slide 39&quot;/&gt;&lt;property id=&quot;20307&quot; value=&quot;566&quot;/&gt;&lt;/object&gt;&lt;object type=&quot;3&quot; unique_id=&quot;10042&quot;&gt;&lt;property id=&quot;20148&quot; value=&quot;5&quot;/&gt;&lt;property id=&quot;20300&quot; value=&quot;Slide 40 - &amp;quot;Pay Off Matrix&amp;quot;&quot;/&gt;&lt;property id=&quot;20307&quot; value=&quot;473&quot;/&gt;&lt;/object&gt;&lt;object type=&quot;3&quot; unique_id=&quot;10043&quot;&gt;&lt;property id=&quot;20148&quot; value=&quot;5&quot;/&gt;&lt;property id=&quot;20300&quot; value=&quot;Slide 41 - &amp;quot;Selected Solutions Implementation&amp;quot;&quot;/&gt;&lt;property id=&quot;20307&quot; value=&quot;457&quot;/&gt;&lt;/object&gt;&lt;object type=&quot;3&quot; unique_id=&quot;10044&quot;&gt;&lt;property id=&quot;20148&quot; value=&quot;5&quot;/&gt;&lt;property id=&quot;20300&quot; value=&quot;Slide 42 - &amp;quot;Updated Process Map&amp;quot;&quot;/&gt;&lt;property id=&quot;20307&quot; value=&quot;539&quot;/&gt;&lt;/object&gt;&lt;object type=&quot;3&quot; unique_id=&quot;10045&quot;&gt;&lt;property id=&quot;20148&quot; value=&quot;5&quot;/&gt;&lt;property id=&quot;20300&quot; value=&quot;Slide 43 - &amp;quot;Updated Process FMEA&amp;quot;&quot;/&gt;&lt;property id=&quot;20307&quot; value=&quot;540&quot;/&gt;&lt;/object&gt;&lt;object type=&quot;3&quot; unique_id=&quot;10046&quot;&gt;&lt;property id=&quot;20148&quot; value=&quot;5&quot;/&gt;&lt;property id=&quot;20300&quot; value=&quot;Slide 44 - &amp;quot;Implementation Plan&amp;quot;&quot;/&gt;&lt;property id=&quot;20307&quot; value=&quot;576&quot;/&gt;&lt;/object&gt;&lt;object type=&quot;3&quot; unique_id=&quot;10047&quot;&gt;&lt;property id=&quot;20148&quot; value=&quot;5&quot;/&gt;&lt;property id=&quot;20300&quot; value=&quot;Slide 45 - &amp;quot;Implementation Plan&amp;quot;&quot;/&gt;&lt;property id=&quot;20307&quot; value=&quot;575&quot;/&gt;&lt;/object&gt;&lt;object type=&quot;3&quot; unique_id=&quot;10048&quot;&gt;&lt;property id=&quot;20148&quot; value=&quot;5&quot;/&gt;&lt;property id=&quot;20300&quot; value=&quot;Slide 46 - &amp;quot;Error Rate Before/After Improvement &amp;quot;&quot;/&gt;&lt;property id=&quot;20307&quot; value=&quot;553&quot;/&gt;&lt;/object&gt;&lt;object type=&quot;3&quot; unique_id=&quot;10049&quot;&gt;&lt;property id=&quot;20148&quot; value=&quot;5&quot;/&gt;&lt;property id=&quot;20300&quot; value=&quot;Slide 47&quot;/&gt;&lt;property id=&quot;20307&quot; value=&quot;558&quot;/&gt;&lt;/object&gt;&lt;object type=&quot;3&quot; unique_id=&quot;10050&quot;&gt;&lt;property id=&quot;20148&quot; value=&quot;5&quot;/&gt;&lt;property id=&quot;20300&quot; value=&quot;Slide 48 - &amp;quot;Control Plan&amp;quot;&quot;/&gt;&lt;property id=&quot;20307&quot; value=&quot;452&quot;/&gt;&lt;/object&gt;&lt;object type=&quot;3&quot; unique_id=&quot;10051&quot;&gt;&lt;property id=&quot;20148&quot; value=&quot;5&quot;/&gt;&lt;property id=&quot;20300&quot; value=&quot;Slide 49 - &amp;quot;Communication Plan&amp;quot;&quot;/&gt;&lt;property id=&quot;20307&quot; value=&quot;552&quot;/&gt;&lt;/object&gt;&lt;object type=&quot;3&quot; unique_id=&quot;10052&quot;&gt;&lt;property id=&quot;20148&quot; value=&quot;5&quot;/&gt;&lt;property id=&quot;20300&quot; value=&quot;Slide 50&quot;/&gt;&lt;property id=&quot;20307&quot; value=&quot;549&quot;/&gt;&lt;/object&gt;&lt;object type=&quot;3&quot; unique_id=&quot;10053&quot;&gt;&lt;property id=&quot;20148&quot; value=&quot;5&quot;/&gt;&lt;property id=&quot;20300&quot; value=&quot;Slide 51 - &amp;quot;Error Rate Before/After Improvement &amp;quot;&quot;/&gt;&lt;property id=&quot;20307&quot; value=&quot;550&quot;/&gt;&lt;/object&gt;&lt;object type=&quot;3&quot; unique_id=&quot;10054&quot;&gt;&lt;property id=&quot;20148&quot; value=&quot;5&quot;/&gt;&lt;property id=&quot;20300&quot; value=&quot;Slide 52 - &amp;quot;Project Results &amp;quot;&quot;/&gt;&lt;property id=&quot;20307&quot; value=&quot;547&quot;/&gt;&lt;/object&gt;&lt;object type=&quot;3&quot; unique_id=&quot;10055&quot;&gt;&lt;property id=&quot;20148&quot; value=&quot;5&quot;/&gt;&lt;property id=&quot;20300&quot; value=&quot;Slide 53 - &amp;quot;Project Results&amp;quot;&quot;/&gt;&lt;property id=&quot;20307&quot; value=&quot;461&quot;/&gt;&lt;/object&gt;&lt;object type=&quot;3&quot; unique_id=&quot;10056&quot;&gt;&lt;property id=&quot;20148&quot; value=&quot;5&quot;/&gt;&lt;property id=&quot;20300&quot; value=&quot;Slide 54 - &amp;quot;Results Tracking Performance&amp;quot;&quot;/&gt;&lt;property id=&quot;20307&quot; value=&quot;498&quot;/&gt;&lt;/object&gt;&lt;object type=&quot;3&quot; unique_id=&quot;10057&quot;&gt;&lt;property id=&quot;20148&quot; value=&quot;5&quot;/&gt;&lt;property id=&quot;20300&quot; value=&quot;Slide 55 - &amp;quot;Lessons Learned&amp;quot;&quot;/&gt;&lt;property id=&quot;20307&quot; value=&quot;543&quot;/&gt;&lt;/object&gt;&lt;object type=&quot;3&quot; unique_id=&quot;10058&quot;&gt;&lt;property id=&quot;20148&quot; value=&quot;5&quot;/&gt;&lt;property id=&quot;20300&quot; value=&quot;Slide 56 - &amp;quot;The End&amp;quot;&quot;/&gt;&lt;property id=&quot;20307&quot; value=&quot;579&quot;/&gt;&lt;/object&gt;&lt;/object&gt;&lt;object type=&quot;8&quot; unique_id=&quot;10116&quot;&gt;&lt;/object&gt;&lt;/object&gt;&lt;/database&gt;"/>
  <p:tag name="MMPROD_NEXTUNIQUEID" val="10009"/>
  <p:tag name="SECTOMILLISECCONVERTED" val="1"/>
</p:tagLst>
</file>

<file path=ppt/theme/theme1.xml><?xml version="1.0" encoding="utf-8"?>
<a:theme xmlns:a="http://schemas.openxmlformats.org/drawingml/2006/main" name="Default Design">
  <a:themeElements>
    <a:clrScheme name="">
      <a:dk1>
        <a:srgbClr val="000000"/>
      </a:dk1>
      <a:lt1>
        <a:srgbClr val="66FFFF"/>
      </a:lt1>
      <a:dk2>
        <a:srgbClr val="000000"/>
      </a:dk2>
      <a:lt2>
        <a:srgbClr val="000000"/>
      </a:lt2>
      <a:accent1>
        <a:srgbClr val="F1F1B4"/>
      </a:accent1>
      <a:accent2>
        <a:srgbClr val="FFFFD0"/>
      </a:accent2>
      <a:accent3>
        <a:srgbClr val="B8FFFF"/>
      </a:accent3>
      <a:accent4>
        <a:srgbClr val="000000"/>
      </a:accent4>
      <a:accent5>
        <a:srgbClr val="F7F7D6"/>
      </a:accent5>
      <a:accent6>
        <a:srgbClr val="E7E7BC"/>
      </a:accent6>
      <a:hlink>
        <a:srgbClr val="80FFFF"/>
      </a:hlink>
      <a:folHlink>
        <a:srgbClr val="BFBFFF"/>
      </a:folHlink>
    </a:clrScheme>
    <a:fontScheme name="CAV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5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5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CAVSE2015</Template>
  <TotalTime>14131</TotalTime>
  <Words>1305</Words>
  <Application>Microsoft Office PowerPoint</Application>
  <PresentationFormat>Custom</PresentationFormat>
  <Paragraphs>440</Paragraphs>
  <Slides>30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ＭＳ Ｐゴシック</vt:lpstr>
      <vt:lpstr>ＭＳ Ｐゴシック</vt:lpstr>
      <vt:lpstr>Arial</vt:lpstr>
      <vt:lpstr>Arial Unicode MS</vt:lpstr>
      <vt:lpstr>Calibri</vt:lpstr>
      <vt:lpstr>Monotype Sorts</vt:lpstr>
      <vt:lpstr>Times New Roman</vt:lpstr>
      <vt:lpstr>Webdings</vt:lpstr>
      <vt:lpstr>Wingdings</vt:lpstr>
      <vt:lpstr>Default Design</vt:lpstr>
      <vt:lpstr>Worksheet</vt:lpstr>
      <vt:lpstr>Mtb Graph</vt:lpstr>
      <vt:lpstr>General Guidelines for this Template</vt:lpstr>
      <vt:lpstr>PowerPoint Presentation</vt:lpstr>
      <vt:lpstr>PowerPoint Presentation</vt:lpstr>
      <vt:lpstr>PowerPoint Presentation</vt:lpstr>
      <vt:lpstr>PowerPoint Presentation</vt:lpstr>
      <vt:lpstr>PowerPoint Presentation</vt:lpstr>
      <vt:lpstr>PowerPoint Presentation</vt:lpstr>
      <vt:lpstr>Roles and Team Membership</vt:lpstr>
      <vt:lpstr>Project Plan</vt:lpstr>
      <vt:lpstr>PowerPoint Presentation</vt:lpstr>
      <vt:lpstr>PowerPoint Presentation</vt:lpstr>
      <vt:lpstr>PowerPoint Presentation</vt:lpstr>
      <vt:lpstr>PowerPoint Presentation</vt:lpstr>
      <vt:lpstr>PowerPoint Presentation</vt:lpstr>
      <vt:lpstr>Project Results - EXAMPLE </vt:lpstr>
      <vt:lpstr>Project Results-Insert visual of some sort</vt:lpstr>
      <vt:lpstr>PowerPoint Presentation</vt:lpstr>
      <vt:lpstr>Project Summary</vt:lpstr>
      <vt:lpstr>Extra Tool Slides</vt:lpstr>
      <vt:lpstr>High Level Process Map (SIPOC)</vt:lpstr>
      <vt:lpstr>Detailed Process Map</vt:lpstr>
      <vt:lpstr>PowerPoint Presentation</vt:lpstr>
      <vt:lpstr>Validate Measurement System</vt:lpstr>
      <vt:lpstr>PowerPoint Presentation</vt:lpstr>
      <vt:lpstr>PowerPoint Presentation</vt:lpstr>
      <vt:lpstr>PowerPoint Presentation</vt:lpstr>
      <vt:lpstr>Impact-Effort Matrix</vt:lpstr>
      <vt:lpstr>Implementation Plan</vt:lpstr>
      <vt:lpstr>Control Plan</vt:lpstr>
      <vt:lpstr>Communication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DMAIC Report Templa</dc:title>
  <dc:creator>Jenna Sanders</dc:creator>
  <cp:lastModifiedBy>Judith Johnson</cp:lastModifiedBy>
  <cp:revision>237</cp:revision>
  <dcterms:created xsi:type="dcterms:W3CDTF">1999-08-24T21:43:59Z</dcterms:created>
  <dcterms:modified xsi:type="dcterms:W3CDTF">2021-03-11T18:31:38Z</dcterms:modified>
</cp:coreProperties>
</file>